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88" r:id="rId6"/>
    <p:sldMasterId id="2147483714" r:id="rId7"/>
  </p:sldMasterIdLst>
  <p:notesMasterIdLst>
    <p:notesMasterId r:id="rId36"/>
  </p:notesMasterIdLst>
  <p:sldIdLst>
    <p:sldId id="257" r:id="rId8"/>
    <p:sldId id="258" r:id="rId9"/>
    <p:sldId id="267" r:id="rId10"/>
    <p:sldId id="278" r:id="rId11"/>
    <p:sldId id="268" r:id="rId12"/>
    <p:sldId id="284" r:id="rId13"/>
    <p:sldId id="287" r:id="rId14"/>
    <p:sldId id="291" r:id="rId15"/>
    <p:sldId id="292" r:id="rId16"/>
    <p:sldId id="293" r:id="rId17"/>
    <p:sldId id="295" r:id="rId18"/>
    <p:sldId id="296" r:id="rId19"/>
    <p:sldId id="298" r:id="rId20"/>
    <p:sldId id="297" r:id="rId21"/>
    <p:sldId id="294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82" r:id="rId30"/>
    <p:sldId id="283" r:id="rId31"/>
    <p:sldId id="299" r:id="rId32"/>
    <p:sldId id="300" r:id="rId33"/>
    <p:sldId id="263" r:id="rId34"/>
    <p:sldId id="265" r:id="rId3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C96C"/>
    <a:srgbClr val="FAF36C"/>
    <a:srgbClr val="FCA904"/>
    <a:srgbClr val="000000"/>
    <a:srgbClr val="1D2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0437" autoAdjust="0"/>
  </p:normalViewPr>
  <p:slideViewPr>
    <p:cSldViewPr snapToGrid="0">
      <p:cViewPr varScale="1">
        <p:scale>
          <a:sx n="44" d="100"/>
          <a:sy n="44" d="100"/>
        </p:scale>
        <p:origin x="145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C47ED-9378-48DF-BDD7-90DC5DED0CC6}" type="datetimeFigureOut">
              <a:rPr lang="fi-FI" smtClean="0"/>
              <a:t>14.2.2024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3CA2C-9842-42C3-80D4-2E28A9ACB7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969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E527D3-0065-40F9-8DFA-C39429AA9D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26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Viestintä</a:t>
            </a:r>
            <a:r>
              <a:rPr lang="fi-FI" dirty="0"/>
              <a:t> - Viestintä on kaksisuuntaista ja kuuluu keskeisenä osana kaikkeen avoimen hallinnon työhön.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CA2C-9842-42C3-80D4-2E28A9ACB70A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4506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Luottamus</a:t>
            </a:r>
            <a:r>
              <a:rPr lang="fi-FI" dirty="0"/>
              <a:t> - Luottamus on avoimen hallinnon työn keskeinen tavoite, mutta se on myös työalue, jolla pyritään muun muassa lisäämään tietopohjaa siitä, miten luottamusta voidaan edistää ja arvioida. 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CA2C-9842-42C3-80D4-2E28A9ACB70A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5653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Julkisuus</a:t>
            </a:r>
            <a:r>
              <a:rPr lang="fi-FI" dirty="0"/>
              <a:t> - Julkisuusperiaate merkitsee oikeutta saada tietoja viranomaisten toiminnasta.</a:t>
            </a:r>
          </a:p>
          <a:p>
            <a:pPr rtl="0"/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Ymmärrettävyys </a:t>
            </a:r>
            <a:r>
              <a:rPr lang="fi-FI" dirty="0"/>
              <a:t>-  Hallinnon tekstit, palvelut ja uudistukset ovat selkeitä ja ymmärrettäviä.</a:t>
            </a:r>
          </a:p>
          <a:p>
            <a:pPr rtl="0"/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Osallisuus</a:t>
            </a:r>
            <a:r>
              <a:rPr lang="fi-FI" dirty="0"/>
              <a:t> - Kaikilla halukkailla on mahdollisuus osallistua asioiden valmisteluun ja kehittämiseen – ja hallinto on vastaanottavainen uusille ideoille, vaatimuksille ja tarpeille.</a:t>
            </a:r>
          </a:p>
          <a:p>
            <a:pPr rtl="0"/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Avoin toiminta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i-FI" dirty="0"/>
              <a:t>-  Hallinto kehittää toimintaansa avoimemmaksi kaikilla osa-alueillaan.</a:t>
            </a:r>
          </a:p>
          <a:p>
            <a:pPr rtl="0"/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Hallinto mahdollistajana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i-FI" dirty="0"/>
              <a:t>- Hallinto tukee kansalaisyhteiskunnan toimintamahdollisuuksia ja poistaa kansalaisyhteiskunnan toiminnan esteitä.</a:t>
            </a:r>
          </a:p>
          <a:p>
            <a:pPr rtl="0"/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Avoin data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i-FI" dirty="0"/>
              <a:t>-  Dataa on saatavilla avoimessa ja koneluettavassa muodossa.</a:t>
            </a:r>
          </a:p>
          <a:p>
            <a:pPr rtl="0"/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Viestintä</a:t>
            </a:r>
            <a:r>
              <a:rPr lang="fi-FI" dirty="0"/>
              <a:t> - Viestintä on kaksisuuntaista ja kuuluu keskeisenä osana kaikkeen avoimen hallinnon työhön.</a:t>
            </a:r>
          </a:p>
          <a:p>
            <a:pPr rtl="0"/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Luottamus</a:t>
            </a:r>
            <a:r>
              <a:rPr lang="fi-FI" dirty="0"/>
              <a:t> - Luottamus on avoimen hallinnon työn keskeinen tavoite, mutta se on myös työalue, jolla pyritään muun muassa lisäämään tietopohjaa siitä, miten luottamusta voidaan edistää ja arvioida. 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CA2C-9842-42C3-80D4-2E28A9ACB70A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2445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dirty="0"/>
              <a:t>Linkki toimintaohjelmaan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CA2C-9842-42C3-80D4-2E28A9ACB70A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754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3CA2C-9842-42C3-80D4-2E28A9ACB70A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8497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E527D3-0065-40F9-8DFA-C39429AA9D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184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Mitä ajatuksia herää?</a:t>
            </a:r>
          </a:p>
          <a:p>
            <a:pPr lvl="0"/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Millaisia kokemuksia jaettavaksi?</a:t>
            </a:r>
          </a:p>
          <a:p>
            <a:pPr lvl="0"/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Hyviä käytäntöjä?</a:t>
            </a:r>
          </a:p>
          <a:p>
            <a:pPr lvl="0"/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Mitä muuta olisi hyvä huomata? </a:t>
            </a:r>
            <a:r>
              <a:rPr lang="fi-FI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(sokeat pisteet)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CA2C-9842-42C3-80D4-2E28A9ACB70A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5797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Strategia</a:t>
            </a:r>
            <a:r>
              <a:rPr lang="fi-FI" baseline="0" dirty="0"/>
              <a:t> - </a:t>
            </a:r>
            <a:r>
              <a:rPr lang="fi-FI" dirty="0"/>
              <a:t>Visio</a:t>
            </a:r>
            <a:r>
              <a:rPr lang="fi-FI" baseline="0" dirty="0"/>
              <a:t> - </a:t>
            </a:r>
            <a:r>
              <a:rPr lang="fi-FI" dirty="0"/>
              <a:t>Neljä painopistettä –</a:t>
            </a:r>
            <a:r>
              <a:rPr lang="fi-FI" baseline="0" dirty="0"/>
              <a:t> </a:t>
            </a:r>
            <a:r>
              <a:rPr lang="fi-FI" dirty="0"/>
              <a:t>Työalueet (taustalla</a:t>
            </a:r>
            <a:r>
              <a:rPr lang="fi-FI" baseline="0" dirty="0"/>
              <a:t> OGP)</a:t>
            </a:r>
            <a:endParaRPr lang="fi-FI" dirty="0"/>
          </a:p>
          <a:p>
            <a:endParaRPr lang="fi-FI" dirty="0"/>
          </a:p>
          <a:p>
            <a:r>
              <a:rPr lang="fi-FI" dirty="0"/>
              <a:t>Linkki strategiaan (PDF):</a:t>
            </a:r>
            <a:r>
              <a:rPr lang="fi-FI" baseline="0" dirty="0"/>
              <a:t> </a:t>
            </a:r>
            <a:r>
              <a:rPr lang="fi-FI" dirty="0"/>
              <a:t>https://avoinhallinto.fi/assets/files/2020/12/VM_Avoimen_Hallinnon_Strategia2030.pdf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CA2C-9842-42C3-80D4-2E28A9ACB70A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1536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Julkisuus</a:t>
            </a:r>
            <a:r>
              <a:rPr lang="fi-FI" dirty="0"/>
              <a:t> - Julkisuusperiaate merkitsee oikeutta saada tietoja viranomaisten toiminnasta.</a:t>
            </a:r>
          </a:p>
          <a:p>
            <a:pPr rtl="0"/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Ymmärrettävyys </a:t>
            </a:r>
            <a:r>
              <a:rPr lang="fi-FI" dirty="0"/>
              <a:t>-  Hallinnon tekstit, palvelut ja uudistukset ovat selkeitä ja ymmärrettäviä.</a:t>
            </a:r>
          </a:p>
          <a:p>
            <a:pPr rtl="0"/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Osallisuus</a:t>
            </a:r>
            <a:r>
              <a:rPr lang="fi-FI" dirty="0"/>
              <a:t> - Kaikilla halukkailla on mahdollisuus osallistua asioiden valmisteluun ja kehittämiseen – ja hallinto on vastaanottavainen uusille ideoille, vaatimuksille ja tarpeille.</a:t>
            </a:r>
          </a:p>
          <a:p>
            <a:pPr rtl="0"/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Avoin toiminta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i-FI" dirty="0"/>
              <a:t>-  Hallinto kehittää toimintaansa avoimemmaksi kaikilla osa-alueillaan.</a:t>
            </a:r>
          </a:p>
          <a:p>
            <a:pPr rtl="0"/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Hallinto mahdollistajana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i-FI" dirty="0"/>
              <a:t>- Hallinto tukee kansalaisyhteiskunnan toimintamahdollisuuksia ja poistaa kansalaisyhteiskunnan toiminnan esteitä.</a:t>
            </a:r>
          </a:p>
          <a:p>
            <a:pPr rtl="0"/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Avoin data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i-FI" dirty="0"/>
              <a:t>-  Dataa on saatavilla avoimessa ja koneluettavassa muodossa.</a:t>
            </a:r>
          </a:p>
          <a:p>
            <a:pPr rtl="0"/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Viestintä</a:t>
            </a:r>
            <a:r>
              <a:rPr lang="fi-FI" dirty="0"/>
              <a:t> - Viestintä on kaksisuuntaista ja kuuluu keskeisenä osana kaikkeen avoimen hallinnon työhön.</a:t>
            </a:r>
          </a:p>
          <a:p>
            <a:pPr rtl="0"/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Luottamus</a:t>
            </a:r>
            <a:r>
              <a:rPr lang="fi-FI" dirty="0"/>
              <a:t> - Luottamus on avoimen hallinnon työn keskeinen tavoite, mutta se on myös työalue, jolla pyritään muun muassa lisäämään tietopohjaa siitä, miten luottamusta voidaan edistää ja arvioida. 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CA2C-9842-42C3-80D4-2E28A9ACB70A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9156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Julkisuus</a:t>
            </a:r>
            <a:r>
              <a:rPr lang="fi-FI" dirty="0"/>
              <a:t> - Julkisuusperiaate merkitsee oikeutta saada tietoja viranomaisten toiminnasta.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CA2C-9842-42C3-80D4-2E28A9ACB70A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657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Ymmärrettävyys </a:t>
            </a:r>
            <a:r>
              <a:rPr lang="fi-FI" dirty="0"/>
              <a:t>-  Hallinnon tekstit, palvelut ja uudistukset ovat selkeitä ja ymmärrettäviä.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CA2C-9842-42C3-80D4-2E28A9ACB70A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4673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Osallisuus</a:t>
            </a:r>
            <a:r>
              <a:rPr lang="fi-FI" dirty="0"/>
              <a:t> - Kaikilla halukkailla on mahdollisuus osallistua asioiden valmisteluun ja kehittämiseen – ja hallinto on vastaanottavainen uusille ideoille, vaatimuksille ja tarpeille.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CA2C-9842-42C3-80D4-2E28A9ACB70A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2777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Avoin toiminta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i-FI" dirty="0"/>
              <a:t>-  Hallinto kehittää toimintaansa avoimemmaksi kaikilla osa-alueillaan.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CA2C-9842-42C3-80D4-2E28A9ACB70A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683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Hallinto mahdollistajana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i-FI" dirty="0"/>
              <a:t>- Hallinto tukee kansalaisyhteiskunnan toimintamahdollisuuksia ja poistaa kansalaisyhteiskunnan toiminnan esteitä.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CA2C-9842-42C3-80D4-2E28A9ACB70A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2654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Avoin data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i-FI" dirty="0"/>
              <a:t>-  Dataa on saatavilla avoimessa ja koneluettavassa muodossa.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CA2C-9842-42C3-80D4-2E28A9ACB70A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832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Otsikkodia sininen pohja +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tsikko 1">
            <a:extLst>
              <a:ext uri="{FF2B5EF4-FFF2-40B4-BE49-F238E27FC236}">
                <a16:creationId xmlns:a16="http://schemas.microsoft.com/office/drawing/2014/main" id="{74262C9C-EB1E-C019-20A6-D01301DC0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841981"/>
            <a:ext cx="5761653" cy="2387600"/>
          </a:xfrm>
        </p:spPr>
        <p:txBody>
          <a:bodyPr lIns="0" tIns="0" rIns="0" bIns="0"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19" name="Alaotsikko 2">
            <a:extLst>
              <a:ext uri="{FF2B5EF4-FFF2-40B4-BE49-F238E27FC236}">
                <a16:creationId xmlns:a16="http://schemas.microsoft.com/office/drawing/2014/main" id="{808FB6E7-6AA8-925E-DC47-4440E1F1F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348352"/>
            <a:ext cx="5761653" cy="41837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A20F1ACE-5D96-4D66-9459-AE5F8967A4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4630" y="783943"/>
            <a:ext cx="2743200" cy="1166028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CAF0E6-DFF2-F6E4-E013-A57F932AA5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74016" y="6356350"/>
            <a:ext cx="11430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340728E-A6C5-4A9F-8B60-E4F2F12B9961}" type="datetimeFigureOut">
              <a:rPr lang="en-GB" smtClean="0"/>
              <a:pPr/>
              <a:t>14/02/2024</a:t>
            </a:fld>
            <a:endParaRPr lang="en-GB" dirty="0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E02F48DD-BE05-7A17-553F-15FA698F43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37849" y="2817926"/>
            <a:ext cx="3135984" cy="4040074"/>
          </a:xfrm>
          <a:custGeom>
            <a:avLst/>
            <a:gdLst>
              <a:gd name="connsiteX0" fmla="*/ 1666182 w 3135984"/>
              <a:gd name="connsiteY0" fmla="*/ 0 h 4040074"/>
              <a:gd name="connsiteX1" fmla="*/ 3135984 w 3135984"/>
              <a:gd name="connsiteY1" fmla="*/ 1475847 h 4040074"/>
              <a:gd name="connsiteX2" fmla="*/ 2077818 w 3135984"/>
              <a:gd name="connsiteY2" fmla="*/ 4040074 h 4040074"/>
              <a:gd name="connsiteX3" fmla="*/ 0 w 3135984"/>
              <a:gd name="connsiteY3" fmla="*/ 4040074 h 4040074"/>
              <a:gd name="connsiteX4" fmla="*/ 1666182 w 3135984"/>
              <a:gd name="connsiteY4" fmla="*/ 0 h 404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984" h="4040074">
                <a:moveTo>
                  <a:pt x="1666182" y="0"/>
                </a:moveTo>
                <a:lnTo>
                  <a:pt x="3135984" y="1475847"/>
                </a:lnTo>
                <a:cubicBezTo>
                  <a:pt x="2549121" y="2219059"/>
                  <a:pt x="2185824" y="3098977"/>
                  <a:pt x="2077818" y="4040074"/>
                </a:cubicBezTo>
                <a:lnTo>
                  <a:pt x="0" y="4040074"/>
                </a:lnTo>
                <a:cubicBezTo>
                  <a:pt x="122358" y="2558184"/>
                  <a:pt x="708468" y="1136718"/>
                  <a:pt x="166618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fi-FI"/>
          </a:p>
        </p:txBody>
      </p:sp>
      <p:sp>
        <p:nvSpPr>
          <p:cNvPr id="3" name="Vapaamuotoinen: Muoto 2">
            <a:extLst>
              <a:ext uri="{FF2B5EF4-FFF2-40B4-BE49-F238E27FC236}">
                <a16:creationId xmlns:a16="http://schemas.microsoft.com/office/drawing/2014/main" id="{D5816079-5D41-C87B-1F91-1C6222159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74172" y="641847"/>
            <a:ext cx="4039317" cy="3135984"/>
          </a:xfrm>
          <a:custGeom>
            <a:avLst/>
            <a:gdLst>
              <a:gd name="connsiteX0" fmla="*/ 1153911 w 1153911"/>
              <a:gd name="connsiteY0" fmla="*/ 0 h 895856"/>
              <a:gd name="connsiteX1" fmla="*/ 1153911 w 1153911"/>
              <a:gd name="connsiteY1" fmla="*/ 593570 h 895856"/>
              <a:gd name="connsiteX2" fmla="*/ 421605 w 1153911"/>
              <a:gd name="connsiteY2" fmla="*/ 895856 h 895856"/>
              <a:gd name="connsiteX3" fmla="*/ 0 w 1153911"/>
              <a:gd name="connsiteY3" fmla="*/ 475978 h 895856"/>
              <a:gd name="connsiteX4" fmla="*/ 1153911 w 1153911"/>
              <a:gd name="connsiteY4" fmla="*/ 0 h 8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911" h="895856">
                <a:moveTo>
                  <a:pt x="1153911" y="0"/>
                </a:moveTo>
                <a:lnTo>
                  <a:pt x="1153911" y="593570"/>
                </a:lnTo>
                <a:cubicBezTo>
                  <a:pt x="885500" y="624424"/>
                  <a:pt x="633918" y="728207"/>
                  <a:pt x="421605" y="895856"/>
                </a:cubicBezTo>
                <a:lnTo>
                  <a:pt x="0" y="475978"/>
                </a:lnTo>
                <a:cubicBezTo>
                  <a:pt x="324295" y="202172"/>
                  <a:pt x="730365" y="34738"/>
                  <a:pt x="1153911" y="0"/>
                </a:cubicBezTo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64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132789-7660-D9D6-8CB7-21F9841F8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1CB443-A931-41C7-C52D-AFFBDFA5DF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78925"/>
            <a:ext cx="5181600" cy="4197737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2C0BFDD-8B1C-BDA7-B85E-818BC2E9B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78925"/>
            <a:ext cx="5181600" cy="4197737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E0F357B-1E14-739E-E2E8-77CE0AC6E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728E-A6C5-4A9F-8B60-E4F2F12B9961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468E5FC-560B-D3A5-08B2-27C3C4D4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9704A3E-EAF0-DD6D-A0F1-1A6C1104E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A002-175B-417F-B94E-052503528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61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3E5CD4-9893-EAD3-8910-897690879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9DF5818-F00B-0E81-8EEC-FDF1F9053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5587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CDC862E-1C30-51AD-6B3E-77E79F452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728E-A6C5-4A9F-8B60-E4F2F12B9961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995DAD0-CAE2-2697-CBD9-C7BF1E0B9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531293-921E-2B33-56D8-5D975D086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A002-175B-417F-B94E-052503528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52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ustakuva + tekstielementt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E628E364-8BC1-7765-E463-4A37B4B54C59}"/>
              </a:ext>
            </a:extLst>
          </p:cNvPr>
          <p:cNvSpPr/>
          <p:nvPr/>
        </p:nvSpPr>
        <p:spPr>
          <a:xfrm rot="7910014">
            <a:off x="-655693" y="34896"/>
            <a:ext cx="7052729" cy="9085990"/>
          </a:xfrm>
          <a:custGeom>
            <a:avLst/>
            <a:gdLst>
              <a:gd name="connsiteX0" fmla="*/ 895856 w 895856"/>
              <a:gd name="connsiteY0" fmla="*/ 421605 h 1154126"/>
              <a:gd name="connsiteX1" fmla="*/ 593570 w 895856"/>
              <a:gd name="connsiteY1" fmla="*/ 1154127 h 1154126"/>
              <a:gd name="connsiteX2" fmla="*/ 0 w 895856"/>
              <a:gd name="connsiteY2" fmla="*/ 1154127 h 1154126"/>
              <a:gd name="connsiteX3" fmla="*/ 475978 w 895856"/>
              <a:gd name="connsiteY3" fmla="*/ 0 h 1154126"/>
              <a:gd name="connsiteX4" fmla="*/ 895856 w 895856"/>
              <a:gd name="connsiteY4" fmla="*/ 421605 h 115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856" h="1154126">
                <a:moveTo>
                  <a:pt x="895856" y="421605"/>
                </a:moveTo>
                <a:cubicBezTo>
                  <a:pt x="728207" y="633918"/>
                  <a:pt x="624424" y="885284"/>
                  <a:pt x="593570" y="1154127"/>
                </a:cubicBezTo>
                <a:lnTo>
                  <a:pt x="0" y="1154127"/>
                </a:lnTo>
                <a:cubicBezTo>
                  <a:pt x="34954" y="730796"/>
                  <a:pt x="202388" y="324726"/>
                  <a:pt x="475978" y="0"/>
                </a:cubicBezTo>
                <a:lnTo>
                  <a:pt x="895856" y="421605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C63F923-2B0E-C1CB-4363-1794FE2810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2060" y="4541722"/>
            <a:ext cx="3224212" cy="1979183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lnSpc>
                <a:spcPts val="1900"/>
              </a:lnSpc>
              <a:buFontTx/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napsauttamalla. Taustakuvan tai taustavärin voi vaihtaa Muotoile tausta -&gt;Kuva tai tasainen täyttä  -kohdista.</a:t>
            </a:r>
          </a:p>
          <a:p>
            <a:pPr lvl="1"/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1E032C6-2584-0C71-438C-EBD7C6AB40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52060" y="3693736"/>
            <a:ext cx="3224213" cy="709612"/>
          </a:xfrm>
        </p:spPr>
        <p:txBody>
          <a:bodyPr anchor="b"/>
          <a:lstStyle>
            <a:lvl1pPr marL="0" indent="0">
              <a:lnSpc>
                <a:spcPts val="2300"/>
              </a:lnSpc>
              <a:buFontTx/>
              <a:buNone/>
              <a:defRPr b="1">
                <a:solidFill>
                  <a:schemeClr val="accent1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>
              <a:defRPr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2pPr>
            <a:lvl3pPr>
              <a:defRPr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3pPr>
            <a:lvl4pPr>
              <a:defRPr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4pPr>
            <a:lvl5pPr>
              <a:defRPr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  <a:endParaRPr lang="en-GB" dirty="0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F22EE924-0FF2-9155-95BF-02AFC3C0944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746539" y="6587203"/>
            <a:ext cx="1262647" cy="168275"/>
          </a:xfrm>
        </p:spPr>
        <p:txBody>
          <a:bodyPr>
            <a:norm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Kuvaajan nimi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21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austakuva + tekstielementti 1">
    <p:bg>
      <p:bgPr>
        <a:blipFill dpi="0" rotWithShape="1">
          <a:blip r:embed="rId2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E628E364-8BC1-7765-E463-4A37B4B54C59}"/>
              </a:ext>
            </a:extLst>
          </p:cNvPr>
          <p:cNvSpPr/>
          <p:nvPr/>
        </p:nvSpPr>
        <p:spPr>
          <a:xfrm>
            <a:off x="6096000" y="-1517177"/>
            <a:ext cx="7052729" cy="9085990"/>
          </a:xfrm>
          <a:custGeom>
            <a:avLst/>
            <a:gdLst>
              <a:gd name="connsiteX0" fmla="*/ 895856 w 895856"/>
              <a:gd name="connsiteY0" fmla="*/ 421605 h 1154126"/>
              <a:gd name="connsiteX1" fmla="*/ 593570 w 895856"/>
              <a:gd name="connsiteY1" fmla="*/ 1154127 h 1154126"/>
              <a:gd name="connsiteX2" fmla="*/ 0 w 895856"/>
              <a:gd name="connsiteY2" fmla="*/ 1154127 h 1154126"/>
              <a:gd name="connsiteX3" fmla="*/ 475978 w 895856"/>
              <a:gd name="connsiteY3" fmla="*/ 0 h 1154126"/>
              <a:gd name="connsiteX4" fmla="*/ 895856 w 895856"/>
              <a:gd name="connsiteY4" fmla="*/ 421605 h 115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856" h="1154126">
                <a:moveTo>
                  <a:pt x="895856" y="421605"/>
                </a:moveTo>
                <a:cubicBezTo>
                  <a:pt x="728207" y="633918"/>
                  <a:pt x="624424" y="885284"/>
                  <a:pt x="593570" y="1154127"/>
                </a:cubicBezTo>
                <a:lnTo>
                  <a:pt x="0" y="1154127"/>
                </a:lnTo>
                <a:cubicBezTo>
                  <a:pt x="34954" y="730796"/>
                  <a:pt x="202388" y="324726"/>
                  <a:pt x="475978" y="0"/>
                </a:cubicBezTo>
                <a:lnTo>
                  <a:pt x="895856" y="421605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C63F923-2B0E-C1CB-4363-1794FE2810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31754" y="4608020"/>
            <a:ext cx="3224212" cy="1979183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lnSpc>
                <a:spcPts val="1900"/>
              </a:lnSpc>
              <a:buFontTx/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napsauttamalla. Taustakuvan tai taustavärin voi vaihtaa Muotoile tausta -&gt;Kuva tai tasainen täyttä  -kohdista.</a:t>
            </a:r>
          </a:p>
          <a:p>
            <a:pPr lvl="1"/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1E032C6-2584-0C71-438C-EBD7C6AB40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31754" y="3760034"/>
            <a:ext cx="3224213" cy="709612"/>
          </a:xfrm>
        </p:spPr>
        <p:txBody>
          <a:bodyPr anchor="b"/>
          <a:lstStyle>
            <a:lvl1pPr marL="0" indent="0">
              <a:lnSpc>
                <a:spcPts val="2300"/>
              </a:lnSpc>
              <a:buFontTx/>
              <a:buNone/>
              <a:defRPr b="1">
                <a:solidFill>
                  <a:schemeClr val="accent1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>
              <a:defRPr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2pPr>
            <a:lvl3pPr>
              <a:defRPr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3pPr>
            <a:lvl4pPr>
              <a:defRPr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4pPr>
            <a:lvl5pPr>
              <a:defRPr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  <a:endParaRPr lang="en-GB" dirty="0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F22EE924-0FF2-9155-95BF-02AFC3C0944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746539" y="6587203"/>
            <a:ext cx="1262647" cy="168275"/>
          </a:xfrm>
        </p:spPr>
        <p:txBody>
          <a:bodyPr>
            <a:norm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Kuvaajan nimi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59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lstinost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apaamuotoinen: Muoto 1">
            <a:extLst>
              <a:ext uri="{FF2B5EF4-FFF2-40B4-BE49-F238E27FC236}">
                <a16:creationId xmlns:a16="http://schemas.microsoft.com/office/drawing/2014/main" id="{20B53617-2393-B467-4F4C-1C5E6278700E}"/>
              </a:ext>
            </a:extLst>
          </p:cNvPr>
          <p:cNvSpPr/>
          <p:nvPr userDrawn="1"/>
        </p:nvSpPr>
        <p:spPr>
          <a:xfrm rot="2010197">
            <a:off x="2038707" y="-6052763"/>
            <a:ext cx="11494979" cy="14808915"/>
          </a:xfrm>
          <a:custGeom>
            <a:avLst/>
            <a:gdLst>
              <a:gd name="connsiteX0" fmla="*/ 895856 w 895856"/>
              <a:gd name="connsiteY0" fmla="*/ 421605 h 1154126"/>
              <a:gd name="connsiteX1" fmla="*/ 593570 w 895856"/>
              <a:gd name="connsiteY1" fmla="*/ 1154127 h 1154126"/>
              <a:gd name="connsiteX2" fmla="*/ 0 w 895856"/>
              <a:gd name="connsiteY2" fmla="*/ 1154127 h 1154126"/>
              <a:gd name="connsiteX3" fmla="*/ 475978 w 895856"/>
              <a:gd name="connsiteY3" fmla="*/ 0 h 1154126"/>
              <a:gd name="connsiteX4" fmla="*/ 895856 w 895856"/>
              <a:gd name="connsiteY4" fmla="*/ 421605 h 115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856" h="1154126">
                <a:moveTo>
                  <a:pt x="895856" y="421605"/>
                </a:moveTo>
                <a:cubicBezTo>
                  <a:pt x="728207" y="633918"/>
                  <a:pt x="624424" y="885284"/>
                  <a:pt x="593570" y="1154127"/>
                </a:cubicBezTo>
                <a:lnTo>
                  <a:pt x="0" y="1154127"/>
                </a:lnTo>
                <a:cubicBezTo>
                  <a:pt x="34954" y="730796"/>
                  <a:pt x="202388" y="324726"/>
                  <a:pt x="475978" y="0"/>
                </a:cubicBezTo>
                <a:lnTo>
                  <a:pt x="895856" y="42160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66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C63F923-2B0E-C1CB-4363-1794FE2810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849" y="2506730"/>
            <a:ext cx="8320778" cy="2891320"/>
          </a:xfrm>
        </p:spPr>
        <p:txBody>
          <a:bodyPr>
            <a:normAutofit/>
          </a:bodyPr>
          <a:lstStyle>
            <a:lvl1pPr marL="0" indent="0">
              <a:lnSpc>
                <a:spcPts val="3400"/>
              </a:lnSpc>
              <a:buFontTx/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lnSpc>
                <a:spcPts val="3400"/>
              </a:lnSpc>
              <a:buFontTx/>
              <a:buNone/>
              <a:defRPr sz="3200" b="1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Tähän mahtuu 2-3 lauseen pituinen nostoteksti. Tähän mahtuu 2-3 lauseen pituinen nostoteksti.</a:t>
            </a:r>
            <a:r>
              <a:rPr lang="en-GB" dirty="0"/>
              <a:t> </a:t>
            </a:r>
            <a:r>
              <a:rPr lang="fi-FI" dirty="0"/>
              <a:t>Tähän mahtuu 2-3 lauseen pituinen nostoteksti.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F22EE924-0FF2-9155-95BF-02AFC3C0944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746539" y="6587203"/>
            <a:ext cx="1262647" cy="168275"/>
          </a:xfrm>
        </p:spPr>
        <p:txBody>
          <a:bodyPr>
            <a:norm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Kuvaajan nimi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E303FD0-14CF-A7C8-5121-3C7F98CFC9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3849" y="1972178"/>
            <a:ext cx="5077346" cy="5345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spc="3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FontTx/>
              <a:buNone/>
              <a:defRPr sz="1400" spc="300"/>
            </a:lvl2pPr>
            <a:lvl3pPr marL="914400" indent="0">
              <a:buFontTx/>
              <a:buNone/>
              <a:defRPr sz="1400" spc="300"/>
            </a:lvl3pPr>
            <a:lvl4pPr marL="1371600" indent="0">
              <a:buFontTx/>
              <a:buNone/>
              <a:defRPr sz="1400" spc="300"/>
            </a:lvl4pPr>
            <a:lvl5pPr marL="1828800" indent="0">
              <a:buFontTx/>
              <a:buNone/>
              <a:defRPr sz="1400" spc="300"/>
            </a:lvl5pPr>
          </a:lstStyle>
          <a:p>
            <a:pPr lvl="0"/>
            <a:r>
              <a:rPr lang="fi-FI" dirty="0"/>
              <a:t>OTSIKKOPAIKKA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31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lstinost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apaamuotoinen: Muoto 1">
            <a:extLst>
              <a:ext uri="{FF2B5EF4-FFF2-40B4-BE49-F238E27FC236}">
                <a16:creationId xmlns:a16="http://schemas.microsoft.com/office/drawing/2014/main" id="{20B53617-2393-B467-4F4C-1C5E6278700E}"/>
              </a:ext>
            </a:extLst>
          </p:cNvPr>
          <p:cNvSpPr/>
          <p:nvPr userDrawn="1"/>
        </p:nvSpPr>
        <p:spPr>
          <a:xfrm rot="2010197">
            <a:off x="2038707" y="-6052763"/>
            <a:ext cx="11494979" cy="14808915"/>
          </a:xfrm>
          <a:custGeom>
            <a:avLst/>
            <a:gdLst>
              <a:gd name="connsiteX0" fmla="*/ 895856 w 895856"/>
              <a:gd name="connsiteY0" fmla="*/ 421605 h 1154126"/>
              <a:gd name="connsiteX1" fmla="*/ 593570 w 895856"/>
              <a:gd name="connsiteY1" fmla="*/ 1154127 h 1154126"/>
              <a:gd name="connsiteX2" fmla="*/ 0 w 895856"/>
              <a:gd name="connsiteY2" fmla="*/ 1154127 h 1154126"/>
              <a:gd name="connsiteX3" fmla="*/ 475978 w 895856"/>
              <a:gd name="connsiteY3" fmla="*/ 0 h 1154126"/>
              <a:gd name="connsiteX4" fmla="*/ 895856 w 895856"/>
              <a:gd name="connsiteY4" fmla="*/ 421605 h 115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856" h="1154126">
                <a:moveTo>
                  <a:pt x="895856" y="421605"/>
                </a:moveTo>
                <a:cubicBezTo>
                  <a:pt x="728207" y="633918"/>
                  <a:pt x="624424" y="885284"/>
                  <a:pt x="593570" y="1154127"/>
                </a:cubicBezTo>
                <a:lnTo>
                  <a:pt x="0" y="1154127"/>
                </a:lnTo>
                <a:cubicBezTo>
                  <a:pt x="34954" y="730796"/>
                  <a:pt x="202388" y="324726"/>
                  <a:pt x="475978" y="0"/>
                </a:cubicBezTo>
                <a:lnTo>
                  <a:pt x="895856" y="42160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C63F923-2B0E-C1CB-4363-1794FE2810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849" y="2506730"/>
            <a:ext cx="8320778" cy="2891320"/>
          </a:xfrm>
        </p:spPr>
        <p:txBody>
          <a:bodyPr>
            <a:normAutofit/>
          </a:bodyPr>
          <a:lstStyle>
            <a:lvl1pPr marL="0" indent="0">
              <a:lnSpc>
                <a:spcPts val="3400"/>
              </a:lnSpc>
              <a:buFontTx/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lnSpc>
                <a:spcPts val="3400"/>
              </a:lnSpc>
              <a:buFontTx/>
              <a:buNone/>
              <a:defRPr sz="3200" b="1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Tähän mahtuu 2-3 lauseen pituinen nostoteksti. Tähän mahtuu 2-3 lauseen pituinen nostoteksti.</a:t>
            </a:r>
            <a:r>
              <a:rPr lang="en-GB" dirty="0"/>
              <a:t> </a:t>
            </a:r>
            <a:r>
              <a:rPr lang="fi-FI" dirty="0"/>
              <a:t>Tähän mahtuu 2-3 lauseen pituinen nostoteksti.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F22EE924-0FF2-9155-95BF-02AFC3C0944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746539" y="6587203"/>
            <a:ext cx="1262647" cy="168275"/>
          </a:xfrm>
        </p:spPr>
        <p:txBody>
          <a:bodyPr>
            <a:norm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Kuvaajan nimi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E303FD0-14CF-A7C8-5121-3C7F98CFC9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3849" y="1972178"/>
            <a:ext cx="5077346" cy="5345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spc="3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FontTx/>
              <a:buNone/>
              <a:defRPr sz="1400" spc="300"/>
            </a:lvl2pPr>
            <a:lvl3pPr marL="914400" indent="0">
              <a:buFontTx/>
              <a:buNone/>
              <a:defRPr sz="1400" spc="300"/>
            </a:lvl3pPr>
            <a:lvl4pPr marL="1371600" indent="0">
              <a:buFontTx/>
              <a:buNone/>
              <a:defRPr sz="1400" spc="300"/>
            </a:lvl4pPr>
            <a:lvl5pPr marL="1828800" indent="0">
              <a:buFontTx/>
              <a:buNone/>
              <a:defRPr sz="1400" spc="300"/>
            </a:lvl5pPr>
          </a:lstStyle>
          <a:p>
            <a:pPr lvl="0"/>
            <a:r>
              <a:rPr lang="fi-FI" dirty="0"/>
              <a:t>OTSIKKOPAIKKA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230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lstinost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apaamuotoinen: Muoto 1">
            <a:extLst>
              <a:ext uri="{FF2B5EF4-FFF2-40B4-BE49-F238E27FC236}">
                <a16:creationId xmlns:a16="http://schemas.microsoft.com/office/drawing/2014/main" id="{20B53617-2393-B467-4F4C-1C5E6278700E}"/>
              </a:ext>
            </a:extLst>
          </p:cNvPr>
          <p:cNvSpPr/>
          <p:nvPr userDrawn="1"/>
        </p:nvSpPr>
        <p:spPr>
          <a:xfrm rot="2010197">
            <a:off x="2038707" y="-6052763"/>
            <a:ext cx="11494979" cy="14808915"/>
          </a:xfrm>
          <a:custGeom>
            <a:avLst/>
            <a:gdLst>
              <a:gd name="connsiteX0" fmla="*/ 895856 w 895856"/>
              <a:gd name="connsiteY0" fmla="*/ 421605 h 1154126"/>
              <a:gd name="connsiteX1" fmla="*/ 593570 w 895856"/>
              <a:gd name="connsiteY1" fmla="*/ 1154127 h 1154126"/>
              <a:gd name="connsiteX2" fmla="*/ 0 w 895856"/>
              <a:gd name="connsiteY2" fmla="*/ 1154127 h 1154126"/>
              <a:gd name="connsiteX3" fmla="*/ 475978 w 895856"/>
              <a:gd name="connsiteY3" fmla="*/ 0 h 1154126"/>
              <a:gd name="connsiteX4" fmla="*/ 895856 w 895856"/>
              <a:gd name="connsiteY4" fmla="*/ 421605 h 115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856" h="1154126">
                <a:moveTo>
                  <a:pt x="895856" y="421605"/>
                </a:moveTo>
                <a:cubicBezTo>
                  <a:pt x="728207" y="633918"/>
                  <a:pt x="624424" y="885284"/>
                  <a:pt x="593570" y="1154127"/>
                </a:cubicBezTo>
                <a:lnTo>
                  <a:pt x="0" y="1154127"/>
                </a:lnTo>
                <a:cubicBezTo>
                  <a:pt x="34954" y="730796"/>
                  <a:pt x="202388" y="324726"/>
                  <a:pt x="475978" y="0"/>
                </a:cubicBezTo>
                <a:lnTo>
                  <a:pt x="895856" y="421605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C63F923-2B0E-C1CB-4363-1794FE2810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849" y="2506730"/>
            <a:ext cx="8320778" cy="2891320"/>
          </a:xfrm>
        </p:spPr>
        <p:txBody>
          <a:bodyPr>
            <a:normAutofit/>
          </a:bodyPr>
          <a:lstStyle>
            <a:lvl1pPr marL="0" indent="0">
              <a:lnSpc>
                <a:spcPts val="3400"/>
              </a:lnSpc>
              <a:buFontTx/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lnSpc>
                <a:spcPts val="3400"/>
              </a:lnSpc>
              <a:buFontTx/>
              <a:buNone/>
              <a:defRPr sz="3200" b="1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Tähän mahtuu 2-3 lauseen pituinen nostoteksti. Tähän mahtuu 2-3 lauseen pituinen nostoteksti.</a:t>
            </a:r>
            <a:r>
              <a:rPr lang="en-GB" dirty="0"/>
              <a:t> </a:t>
            </a:r>
            <a:r>
              <a:rPr lang="fi-FI" dirty="0"/>
              <a:t>Tähän mahtuu 2-3 lauseen pituinen nostoteksti.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F22EE924-0FF2-9155-95BF-02AFC3C0944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746539" y="6587203"/>
            <a:ext cx="1262647" cy="168275"/>
          </a:xfrm>
        </p:spPr>
        <p:txBody>
          <a:bodyPr>
            <a:norm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Kuvaajan nimi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E303FD0-14CF-A7C8-5121-3C7F98CFC9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3849" y="1972178"/>
            <a:ext cx="5077346" cy="5345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spc="3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FontTx/>
              <a:buNone/>
              <a:defRPr sz="1400" spc="300"/>
            </a:lvl2pPr>
            <a:lvl3pPr marL="914400" indent="0">
              <a:buFontTx/>
              <a:buNone/>
              <a:defRPr sz="1400" spc="300"/>
            </a:lvl3pPr>
            <a:lvl4pPr marL="1371600" indent="0">
              <a:buFontTx/>
              <a:buNone/>
              <a:defRPr sz="1400" spc="300"/>
            </a:lvl4pPr>
            <a:lvl5pPr marL="1828800" indent="0">
              <a:buFontTx/>
              <a:buNone/>
              <a:defRPr sz="1400" spc="300"/>
            </a:lvl5pPr>
          </a:lstStyle>
          <a:p>
            <a:pPr lvl="0"/>
            <a:r>
              <a:rPr lang="fi-FI" dirty="0"/>
              <a:t>OTSIKKOPAIKKA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9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lkisu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9C9149-DC04-ED90-4BEF-A07A4334B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110"/>
            <a:ext cx="6995615" cy="1325563"/>
          </a:xfrm>
        </p:spPr>
        <p:txBody>
          <a:bodyPr wrap="square">
            <a:normAutofit/>
          </a:bodyPr>
          <a:lstStyle>
            <a:lvl1pPr>
              <a:defRPr sz="36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93CC72-7760-08C5-7D39-023A2DE46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8925"/>
            <a:ext cx="6995615" cy="41980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F50485-F335-7F21-2DFA-BE8B3C58F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728E-A6C5-4A9F-8B60-E4F2F12B9961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AF3628-3D59-5E20-9759-D36498F8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91C6FB8-CDBE-DBF9-82C6-CD9A586A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A002-175B-417F-B94E-05250352858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FB56E11C-3D5E-71B1-438D-D372EAF4A7D0}"/>
              </a:ext>
            </a:extLst>
          </p:cNvPr>
          <p:cNvSpPr/>
          <p:nvPr userDrawn="1"/>
        </p:nvSpPr>
        <p:spPr>
          <a:xfrm>
            <a:off x="10553700" y="512398"/>
            <a:ext cx="4433696" cy="3442166"/>
          </a:xfrm>
          <a:custGeom>
            <a:avLst/>
            <a:gdLst>
              <a:gd name="connsiteX0" fmla="*/ 1153911 w 1153911"/>
              <a:gd name="connsiteY0" fmla="*/ 0 h 895856"/>
              <a:gd name="connsiteX1" fmla="*/ 1153911 w 1153911"/>
              <a:gd name="connsiteY1" fmla="*/ 593570 h 895856"/>
              <a:gd name="connsiteX2" fmla="*/ 421605 w 1153911"/>
              <a:gd name="connsiteY2" fmla="*/ 895856 h 895856"/>
              <a:gd name="connsiteX3" fmla="*/ 0 w 1153911"/>
              <a:gd name="connsiteY3" fmla="*/ 475978 h 895856"/>
              <a:gd name="connsiteX4" fmla="*/ 1153911 w 1153911"/>
              <a:gd name="connsiteY4" fmla="*/ 0 h 8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911" h="895856">
                <a:moveTo>
                  <a:pt x="1153911" y="0"/>
                </a:moveTo>
                <a:lnTo>
                  <a:pt x="1153911" y="593570"/>
                </a:lnTo>
                <a:cubicBezTo>
                  <a:pt x="885500" y="624424"/>
                  <a:pt x="633918" y="728207"/>
                  <a:pt x="421605" y="895856"/>
                </a:cubicBezTo>
                <a:lnTo>
                  <a:pt x="0" y="475978"/>
                </a:lnTo>
                <a:cubicBezTo>
                  <a:pt x="324295" y="202172"/>
                  <a:pt x="730365" y="34738"/>
                  <a:pt x="1153911" y="0"/>
                </a:cubicBezTo>
              </a:path>
            </a:pathLst>
          </a:custGeom>
          <a:solidFill>
            <a:schemeClr val="accent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" name="Kuvan paikkamerkki 19">
            <a:extLst>
              <a:ext uri="{FF2B5EF4-FFF2-40B4-BE49-F238E27FC236}">
                <a16:creationId xmlns:a16="http://schemas.microsoft.com/office/drawing/2014/main" id="{C79291D5-7AAE-0380-C641-024C9E7EB5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1391" y="2915738"/>
            <a:ext cx="3404731" cy="3942262"/>
          </a:xfrm>
          <a:custGeom>
            <a:avLst/>
            <a:gdLst>
              <a:gd name="connsiteX0" fmla="*/ 0 w 2997200"/>
              <a:gd name="connsiteY0" fmla="*/ 1447006 h 2894012"/>
              <a:gd name="connsiteX1" fmla="*/ 1498600 w 2997200"/>
              <a:gd name="connsiteY1" fmla="*/ 0 h 2894012"/>
              <a:gd name="connsiteX2" fmla="*/ 2997200 w 2997200"/>
              <a:gd name="connsiteY2" fmla="*/ 1447006 h 2894012"/>
              <a:gd name="connsiteX3" fmla="*/ 1498600 w 2997200"/>
              <a:gd name="connsiteY3" fmla="*/ 2894012 h 2894012"/>
              <a:gd name="connsiteX4" fmla="*/ 0 w 2997200"/>
              <a:gd name="connsiteY4" fmla="*/ 1447006 h 2894012"/>
              <a:gd name="connsiteX0" fmla="*/ 0 w 2997200"/>
              <a:gd name="connsiteY0" fmla="*/ 2144590 h 3591596"/>
              <a:gd name="connsiteX1" fmla="*/ 1913379 w 2997200"/>
              <a:gd name="connsiteY1" fmla="*/ 0 h 3591596"/>
              <a:gd name="connsiteX2" fmla="*/ 2997200 w 2997200"/>
              <a:gd name="connsiteY2" fmla="*/ 2144590 h 3591596"/>
              <a:gd name="connsiteX3" fmla="*/ 1498600 w 2997200"/>
              <a:gd name="connsiteY3" fmla="*/ 3591596 h 3591596"/>
              <a:gd name="connsiteX4" fmla="*/ 0 w 2997200"/>
              <a:gd name="connsiteY4" fmla="*/ 2144590 h 3591596"/>
              <a:gd name="connsiteX0" fmla="*/ 0 w 3355418"/>
              <a:gd name="connsiteY0" fmla="*/ 2144590 h 3591596"/>
              <a:gd name="connsiteX1" fmla="*/ 1913379 w 3355418"/>
              <a:gd name="connsiteY1" fmla="*/ 0 h 3591596"/>
              <a:gd name="connsiteX2" fmla="*/ 3355418 w 3355418"/>
              <a:gd name="connsiteY2" fmla="*/ 1494141 h 3591596"/>
              <a:gd name="connsiteX3" fmla="*/ 1498600 w 3355418"/>
              <a:gd name="connsiteY3" fmla="*/ 3591596 h 3591596"/>
              <a:gd name="connsiteX4" fmla="*/ 0 w 3355418"/>
              <a:gd name="connsiteY4" fmla="*/ 2144590 h 3591596"/>
              <a:gd name="connsiteX0" fmla="*/ 0 w 3355418"/>
              <a:gd name="connsiteY0" fmla="*/ 2144590 h 3601023"/>
              <a:gd name="connsiteX1" fmla="*/ 1913379 w 3355418"/>
              <a:gd name="connsiteY1" fmla="*/ 0 h 3601023"/>
              <a:gd name="connsiteX2" fmla="*/ 3355418 w 3355418"/>
              <a:gd name="connsiteY2" fmla="*/ 1494141 h 3601023"/>
              <a:gd name="connsiteX3" fmla="*/ 2356440 w 3355418"/>
              <a:gd name="connsiteY3" fmla="*/ 3601023 h 3601023"/>
              <a:gd name="connsiteX4" fmla="*/ 0 w 3355418"/>
              <a:gd name="connsiteY4" fmla="*/ 2144590 h 3601023"/>
              <a:gd name="connsiteX0" fmla="*/ 0 w 3129174"/>
              <a:gd name="connsiteY0" fmla="*/ 3586891 h 3601023"/>
              <a:gd name="connsiteX1" fmla="*/ 1687135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87135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40001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40001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006344"/>
              <a:gd name="connsiteY0" fmla="*/ 3586891 h 3591596"/>
              <a:gd name="connsiteX1" fmla="*/ 1640001 w 3006344"/>
              <a:gd name="connsiteY1" fmla="*/ 0 h 3591596"/>
              <a:gd name="connsiteX2" fmla="*/ 3006344 w 3006344"/>
              <a:gd name="connsiteY2" fmla="*/ 1480493 h 3591596"/>
              <a:gd name="connsiteX3" fmla="*/ 2101916 w 3006344"/>
              <a:gd name="connsiteY3" fmla="*/ 3591596 h 3591596"/>
              <a:gd name="connsiteX4" fmla="*/ 0 w 3006344"/>
              <a:gd name="connsiteY4" fmla="*/ 3586891 h 3591596"/>
              <a:gd name="connsiteX0" fmla="*/ 0 w 3115526"/>
              <a:gd name="connsiteY0" fmla="*/ 3586891 h 3591596"/>
              <a:gd name="connsiteX1" fmla="*/ 1640001 w 3115526"/>
              <a:gd name="connsiteY1" fmla="*/ 0 h 3591596"/>
              <a:gd name="connsiteX2" fmla="*/ 3115526 w 3115526"/>
              <a:gd name="connsiteY2" fmla="*/ 1494141 h 3591596"/>
              <a:gd name="connsiteX3" fmla="*/ 2101916 w 3115526"/>
              <a:gd name="connsiteY3" fmla="*/ 3591596 h 3591596"/>
              <a:gd name="connsiteX4" fmla="*/ 0 w 3115526"/>
              <a:gd name="connsiteY4" fmla="*/ 3586891 h 3591596"/>
              <a:gd name="connsiteX0" fmla="*/ 0 w 3067759"/>
              <a:gd name="connsiteY0" fmla="*/ 3586891 h 3591596"/>
              <a:gd name="connsiteX1" fmla="*/ 1592234 w 3067759"/>
              <a:gd name="connsiteY1" fmla="*/ 0 h 3591596"/>
              <a:gd name="connsiteX2" fmla="*/ 3067759 w 3067759"/>
              <a:gd name="connsiteY2" fmla="*/ 1494141 h 3591596"/>
              <a:gd name="connsiteX3" fmla="*/ 2054149 w 3067759"/>
              <a:gd name="connsiteY3" fmla="*/ 3591596 h 3591596"/>
              <a:gd name="connsiteX4" fmla="*/ 0 w 306775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1879" h="3591596">
                <a:moveTo>
                  <a:pt x="0" y="3586891"/>
                </a:moveTo>
                <a:cubicBezTo>
                  <a:pt x="356958" y="1324696"/>
                  <a:pt x="1625292" y="817"/>
                  <a:pt x="1626354" y="0"/>
                </a:cubicBezTo>
                <a:lnTo>
                  <a:pt x="3101879" y="1494141"/>
                </a:lnTo>
                <a:cubicBezTo>
                  <a:pt x="3079971" y="1486282"/>
                  <a:pt x="2346481" y="2247552"/>
                  <a:pt x="2095093" y="3591596"/>
                </a:cubicBezTo>
                <a:lnTo>
                  <a:pt x="0" y="3586891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71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ulkisu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DAB3CAE1-CED7-C41C-7DE4-70B0F6204A04}"/>
              </a:ext>
            </a:extLst>
          </p:cNvPr>
          <p:cNvSpPr/>
          <p:nvPr userDrawn="1"/>
        </p:nvSpPr>
        <p:spPr>
          <a:xfrm>
            <a:off x="10058400" y="0"/>
            <a:ext cx="2133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89C9149-DC04-ED90-4BEF-A07A4334B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110"/>
            <a:ext cx="6995615" cy="1325563"/>
          </a:xfrm>
        </p:spPr>
        <p:txBody>
          <a:bodyPr wrap="square">
            <a:normAutofit/>
          </a:bodyPr>
          <a:lstStyle>
            <a:lvl1pPr>
              <a:defRPr sz="36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93CC72-7760-08C5-7D39-023A2DE46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78925"/>
            <a:ext cx="6031832" cy="41980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F50485-F335-7F21-2DFA-BE8B3C58F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728E-A6C5-4A9F-8B60-E4F2F12B9961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AF3628-3D59-5E20-9759-D36498F8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91C6FB8-CDBE-DBF9-82C6-CD9A586A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A002-175B-417F-B94E-05250352858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Kuvan paikkamerkki 19">
            <a:extLst>
              <a:ext uri="{FF2B5EF4-FFF2-40B4-BE49-F238E27FC236}">
                <a16:creationId xmlns:a16="http://schemas.microsoft.com/office/drawing/2014/main" id="{0DAEDE7D-C9B5-AF7E-1E9B-44BCF94C57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27576" y="-626662"/>
            <a:ext cx="6296167" cy="8111323"/>
          </a:xfrm>
          <a:custGeom>
            <a:avLst/>
            <a:gdLst>
              <a:gd name="connsiteX0" fmla="*/ 1666182 w 3135984"/>
              <a:gd name="connsiteY0" fmla="*/ 0 h 4040074"/>
              <a:gd name="connsiteX1" fmla="*/ 3135984 w 3135984"/>
              <a:gd name="connsiteY1" fmla="*/ 1475847 h 4040074"/>
              <a:gd name="connsiteX2" fmla="*/ 2077818 w 3135984"/>
              <a:gd name="connsiteY2" fmla="*/ 4040074 h 4040074"/>
              <a:gd name="connsiteX3" fmla="*/ 0 w 3135984"/>
              <a:gd name="connsiteY3" fmla="*/ 4040074 h 4040074"/>
              <a:gd name="connsiteX4" fmla="*/ 1666182 w 3135984"/>
              <a:gd name="connsiteY4" fmla="*/ 0 h 404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984" h="4040074">
                <a:moveTo>
                  <a:pt x="1666182" y="0"/>
                </a:moveTo>
                <a:lnTo>
                  <a:pt x="3135984" y="1475847"/>
                </a:lnTo>
                <a:cubicBezTo>
                  <a:pt x="2549121" y="2219059"/>
                  <a:pt x="2185824" y="3098977"/>
                  <a:pt x="2077818" y="4040074"/>
                </a:cubicBezTo>
                <a:lnTo>
                  <a:pt x="0" y="4040074"/>
                </a:lnTo>
                <a:cubicBezTo>
                  <a:pt x="122358" y="2558184"/>
                  <a:pt x="708468" y="1136718"/>
                  <a:pt x="1666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474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ottam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9C9149-DC04-ED90-4BEF-A07A4334B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110"/>
            <a:ext cx="6995615" cy="1325563"/>
          </a:xfrm>
        </p:spPr>
        <p:txBody>
          <a:bodyPr wrap="square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93CC72-7760-08C5-7D39-023A2DE46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8925"/>
            <a:ext cx="6995615" cy="41980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F50485-F335-7F21-2DFA-BE8B3C58F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728E-A6C5-4A9F-8B60-E4F2F12B9961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AF3628-3D59-5E20-9759-D36498F8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91C6FB8-CDBE-DBF9-82C6-CD9A586A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A002-175B-417F-B94E-05250352858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FB56E11C-3D5E-71B1-438D-D372EAF4A7D0}"/>
              </a:ext>
            </a:extLst>
          </p:cNvPr>
          <p:cNvSpPr/>
          <p:nvPr userDrawn="1"/>
        </p:nvSpPr>
        <p:spPr>
          <a:xfrm>
            <a:off x="10553700" y="512398"/>
            <a:ext cx="4433696" cy="3442166"/>
          </a:xfrm>
          <a:custGeom>
            <a:avLst/>
            <a:gdLst>
              <a:gd name="connsiteX0" fmla="*/ 1153911 w 1153911"/>
              <a:gd name="connsiteY0" fmla="*/ 0 h 895856"/>
              <a:gd name="connsiteX1" fmla="*/ 1153911 w 1153911"/>
              <a:gd name="connsiteY1" fmla="*/ 593570 h 895856"/>
              <a:gd name="connsiteX2" fmla="*/ 421605 w 1153911"/>
              <a:gd name="connsiteY2" fmla="*/ 895856 h 895856"/>
              <a:gd name="connsiteX3" fmla="*/ 0 w 1153911"/>
              <a:gd name="connsiteY3" fmla="*/ 475978 h 895856"/>
              <a:gd name="connsiteX4" fmla="*/ 1153911 w 1153911"/>
              <a:gd name="connsiteY4" fmla="*/ 0 h 8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911" h="895856">
                <a:moveTo>
                  <a:pt x="1153911" y="0"/>
                </a:moveTo>
                <a:lnTo>
                  <a:pt x="1153911" y="593570"/>
                </a:lnTo>
                <a:cubicBezTo>
                  <a:pt x="885500" y="624424"/>
                  <a:pt x="633918" y="728207"/>
                  <a:pt x="421605" y="895856"/>
                </a:cubicBezTo>
                <a:lnTo>
                  <a:pt x="0" y="475978"/>
                </a:lnTo>
                <a:cubicBezTo>
                  <a:pt x="324295" y="202172"/>
                  <a:pt x="730365" y="34738"/>
                  <a:pt x="1153911" y="0"/>
                </a:cubicBezTo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" name="Kuvan paikkamerkki 19">
            <a:extLst>
              <a:ext uri="{FF2B5EF4-FFF2-40B4-BE49-F238E27FC236}">
                <a16:creationId xmlns:a16="http://schemas.microsoft.com/office/drawing/2014/main" id="{C79291D5-7AAE-0380-C641-024C9E7EB5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1391" y="2915738"/>
            <a:ext cx="3404731" cy="3942262"/>
          </a:xfrm>
          <a:custGeom>
            <a:avLst/>
            <a:gdLst>
              <a:gd name="connsiteX0" fmla="*/ 0 w 2997200"/>
              <a:gd name="connsiteY0" fmla="*/ 1447006 h 2894012"/>
              <a:gd name="connsiteX1" fmla="*/ 1498600 w 2997200"/>
              <a:gd name="connsiteY1" fmla="*/ 0 h 2894012"/>
              <a:gd name="connsiteX2" fmla="*/ 2997200 w 2997200"/>
              <a:gd name="connsiteY2" fmla="*/ 1447006 h 2894012"/>
              <a:gd name="connsiteX3" fmla="*/ 1498600 w 2997200"/>
              <a:gd name="connsiteY3" fmla="*/ 2894012 h 2894012"/>
              <a:gd name="connsiteX4" fmla="*/ 0 w 2997200"/>
              <a:gd name="connsiteY4" fmla="*/ 1447006 h 2894012"/>
              <a:gd name="connsiteX0" fmla="*/ 0 w 2997200"/>
              <a:gd name="connsiteY0" fmla="*/ 2144590 h 3591596"/>
              <a:gd name="connsiteX1" fmla="*/ 1913379 w 2997200"/>
              <a:gd name="connsiteY1" fmla="*/ 0 h 3591596"/>
              <a:gd name="connsiteX2" fmla="*/ 2997200 w 2997200"/>
              <a:gd name="connsiteY2" fmla="*/ 2144590 h 3591596"/>
              <a:gd name="connsiteX3" fmla="*/ 1498600 w 2997200"/>
              <a:gd name="connsiteY3" fmla="*/ 3591596 h 3591596"/>
              <a:gd name="connsiteX4" fmla="*/ 0 w 2997200"/>
              <a:gd name="connsiteY4" fmla="*/ 2144590 h 3591596"/>
              <a:gd name="connsiteX0" fmla="*/ 0 w 3355418"/>
              <a:gd name="connsiteY0" fmla="*/ 2144590 h 3591596"/>
              <a:gd name="connsiteX1" fmla="*/ 1913379 w 3355418"/>
              <a:gd name="connsiteY1" fmla="*/ 0 h 3591596"/>
              <a:gd name="connsiteX2" fmla="*/ 3355418 w 3355418"/>
              <a:gd name="connsiteY2" fmla="*/ 1494141 h 3591596"/>
              <a:gd name="connsiteX3" fmla="*/ 1498600 w 3355418"/>
              <a:gd name="connsiteY3" fmla="*/ 3591596 h 3591596"/>
              <a:gd name="connsiteX4" fmla="*/ 0 w 3355418"/>
              <a:gd name="connsiteY4" fmla="*/ 2144590 h 3591596"/>
              <a:gd name="connsiteX0" fmla="*/ 0 w 3355418"/>
              <a:gd name="connsiteY0" fmla="*/ 2144590 h 3601023"/>
              <a:gd name="connsiteX1" fmla="*/ 1913379 w 3355418"/>
              <a:gd name="connsiteY1" fmla="*/ 0 h 3601023"/>
              <a:gd name="connsiteX2" fmla="*/ 3355418 w 3355418"/>
              <a:gd name="connsiteY2" fmla="*/ 1494141 h 3601023"/>
              <a:gd name="connsiteX3" fmla="*/ 2356440 w 3355418"/>
              <a:gd name="connsiteY3" fmla="*/ 3601023 h 3601023"/>
              <a:gd name="connsiteX4" fmla="*/ 0 w 3355418"/>
              <a:gd name="connsiteY4" fmla="*/ 2144590 h 3601023"/>
              <a:gd name="connsiteX0" fmla="*/ 0 w 3129174"/>
              <a:gd name="connsiteY0" fmla="*/ 3586891 h 3601023"/>
              <a:gd name="connsiteX1" fmla="*/ 1687135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87135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40001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40001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006344"/>
              <a:gd name="connsiteY0" fmla="*/ 3586891 h 3591596"/>
              <a:gd name="connsiteX1" fmla="*/ 1640001 w 3006344"/>
              <a:gd name="connsiteY1" fmla="*/ 0 h 3591596"/>
              <a:gd name="connsiteX2" fmla="*/ 3006344 w 3006344"/>
              <a:gd name="connsiteY2" fmla="*/ 1480493 h 3591596"/>
              <a:gd name="connsiteX3" fmla="*/ 2101916 w 3006344"/>
              <a:gd name="connsiteY3" fmla="*/ 3591596 h 3591596"/>
              <a:gd name="connsiteX4" fmla="*/ 0 w 3006344"/>
              <a:gd name="connsiteY4" fmla="*/ 3586891 h 3591596"/>
              <a:gd name="connsiteX0" fmla="*/ 0 w 3115526"/>
              <a:gd name="connsiteY0" fmla="*/ 3586891 h 3591596"/>
              <a:gd name="connsiteX1" fmla="*/ 1640001 w 3115526"/>
              <a:gd name="connsiteY1" fmla="*/ 0 h 3591596"/>
              <a:gd name="connsiteX2" fmla="*/ 3115526 w 3115526"/>
              <a:gd name="connsiteY2" fmla="*/ 1494141 h 3591596"/>
              <a:gd name="connsiteX3" fmla="*/ 2101916 w 3115526"/>
              <a:gd name="connsiteY3" fmla="*/ 3591596 h 3591596"/>
              <a:gd name="connsiteX4" fmla="*/ 0 w 3115526"/>
              <a:gd name="connsiteY4" fmla="*/ 3586891 h 3591596"/>
              <a:gd name="connsiteX0" fmla="*/ 0 w 3067759"/>
              <a:gd name="connsiteY0" fmla="*/ 3586891 h 3591596"/>
              <a:gd name="connsiteX1" fmla="*/ 1592234 w 3067759"/>
              <a:gd name="connsiteY1" fmla="*/ 0 h 3591596"/>
              <a:gd name="connsiteX2" fmla="*/ 3067759 w 3067759"/>
              <a:gd name="connsiteY2" fmla="*/ 1494141 h 3591596"/>
              <a:gd name="connsiteX3" fmla="*/ 2054149 w 3067759"/>
              <a:gd name="connsiteY3" fmla="*/ 3591596 h 3591596"/>
              <a:gd name="connsiteX4" fmla="*/ 0 w 306775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1879" h="3591596">
                <a:moveTo>
                  <a:pt x="0" y="3586891"/>
                </a:moveTo>
                <a:cubicBezTo>
                  <a:pt x="356958" y="1324696"/>
                  <a:pt x="1625292" y="817"/>
                  <a:pt x="1626354" y="0"/>
                </a:cubicBezTo>
                <a:lnTo>
                  <a:pt x="3101879" y="1494141"/>
                </a:lnTo>
                <a:cubicBezTo>
                  <a:pt x="3079971" y="1486282"/>
                  <a:pt x="2346481" y="2247552"/>
                  <a:pt x="2095093" y="3591596"/>
                </a:cubicBezTo>
                <a:lnTo>
                  <a:pt x="0" y="3586891"/>
                </a:lnTo>
                <a:close/>
              </a:path>
            </a:pathLst>
          </a:custGeom>
          <a:solidFill>
            <a:schemeClr val="accent1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71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dia sininen pohja kuvapaikall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>
            <a:extLst>
              <a:ext uri="{FF2B5EF4-FFF2-40B4-BE49-F238E27FC236}">
                <a16:creationId xmlns:a16="http://schemas.microsoft.com/office/drawing/2014/main" id="{A20F1ACE-5D96-4D66-9459-AE5F8967A4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4630" y="783943"/>
            <a:ext cx="2743200" cy="116602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8DA755B-AD5A-E551-EC00-64923E9F8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190904"/>
            <a:ext cx="6116053" cy="2387600"/>
          </a:xfrm>
        </p:spPr>
        <p:txBody>
          <a:bodyPr lIns="0" tIns="0" rIns="0" bIns="0"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AD7DA09-47AB-AF55-781C-71F6252D69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729079"/>
            <a:ext cx="6116053" cy="41837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CAF0E6-DFF2-F6E4-E013-A57F932AA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728E-A6C5-4A9F-8B60-E4F2F12B9961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119258-AE12-1EF5-00AD-6FF2E79DF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024859-5A27-CAA3-DD90-0CB9A78DE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A002-175B-417F-B94E-05250352858F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D2BB9549-93B2-1B77-9964-AE53DF9B6A89}"/>
              </a:ext>
            </a:extLst>
          </p:cNvPr>
          <p:cNvSpPr/>
          <p:nvPr/>
        </p:nvSpPr>
        <p:spPr>
          <a:xfrm>
            <a:off x="9334140" y="2630743"/>
            <a:ext cx="4039317" cy="3135984"/>
          </a:xfrm>
          <a:custGeom>
            <a:avLst/>
            <a:gdLst>
              <a:gd name="connsiteX0" fmla="*/ 1153911 w 1153911"/>
              <a:gd name="connsiteY0" fmla="*/ 302287 h 895856"/>
              <a:gd name="connsiteX1" fmla="*/ 1153911 w 1153911"/>
              <a:gd name="connsiteY1" fmla="*/ 895856 h 895856"/>
              <a:gd name="connsiteX2" fmla="*/ 0 w 1153911"/>
              <a:gd name="connsiteY2" fmla="*/ 419663 h 895856"/>
              <a:gd name="connsiteX3" fmla="*/ 421605 w 1153911"/>
              <a:gd name="connsiteY3" fmla="*/ 0 h 895856"/>
              <a:gd name="connsiteX4" fmla="*/ 1153911 w 1153911"/>
              <a:gd name="connsiteY4" fmla="*/ 302287 h 8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911" h="895856">
                <a:moveTo>
                  <a:pt x="1153911" y="302287"/>
                </a:moveTo>
                <a:lnTo>
                  <a:pt x="1153911" y="895856"/>
                </a:lnTo>
                <a:cubicBezTo>
                  <a:pt x="730580" y="860903"/>
                  <a:pt x="324726" y="693469"/>
                  <a:pt x="0" y="419663"/>
                </a:cubicBezTo>
                <a:lnTo>
                  <a:pt x="421605" y="0"/>
                </a:lnTo>
                <a:cubicBezTo>
                  <a:pt x="634133" y="167650"/>
                  <a:pt x="885500" y="271432"/>
                  <a:pt x="1153911" y="302287"/>
                </a:cubicBezTo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EC0F35B8-5DDD-1BA7-7C21-A18B43ABCB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6878" y="-484274"/>
            <a:ext cx="3135232" cy="4038561"/>
          </a:xfrm>
          <a:custGeom>
            <a:avLst/>
            <a:gdLst>
              <a:gd name="connsiteX0" fmla="*/ 0 w 3135232"/>
              <a:gd name="connsiteY0" fmla="*/ 0 h 4038561"/>
              <a:gd name="connsiteX1" fmla="*/ 2077818 w 3135232"/>
              <a:gd name="connsiteY1" fmla="*/ 0 h 4038561"/>
              <a:gd name="connsiteX2" fmla="*/ 3135232 w 3135232"/>
              <a:gd name="connsiteY2" fmla="*/ 2563470 h 4038561"/>
              <a:gd name="connsiteX3" fmla="*/ 1666182 w 3135232"/>
              <a:gd name="connsiteY3" fmla="*/ 4038561 h 4038561"/>
              <a:gd name="connsiteX4" fmla="*/ 0 w 3135232"/>
              <a:gd name="connsiteY4" fmla="*/ 0 h 4038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232" h="4038561">
                <a:moveTo>
                  <a:pt x="0" y="0"/>
                </a:moveTo>
                <a:lnTo>
                  <a:pt x="2077818" y="0"/>
                </a:lnTo>
                <a:cubicBezTo>
                  <a:pt x="2185824" y="939588"/>
                  <a:pt x="2548365" y="1820262"/>
                  <a:pt x="3135232" y="2563470"/>
                </a:cubicBezTo>
                <a:lnTo>
                  <a:pt x="1666182" y="4038561"/>
                </a:lnTo>
                <a:cubicBezTo>
                  <a:pt x="708468" y="2902599"/>
                  <a:pt x="122358" y="1481889"/>
                  <a:pt x="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535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stin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9C9149-DC04-ED90-4BEF-A07A4334B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110"/>
            <a:ext cx="6995615" cy="1325563"/>
          </a:xfrm>
        </p:spPr>
        <p:txBody>
          <a:bodyPr wrap="square">
            <a:normAutofit/>
          </a:bodyPr>
          <a:lstStyle>
            <a:lvl1pPr>
              <a:defRPr sz="36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93CC72-7760-08C5-7D39-023A2DE46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8925"/>
            <a:ext cx="6995615" cy="41980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F50485-F335-7F21-2DFA-BE8B3C58F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728E-A6C5-4A9F-8B60-E4F2F12B9961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AF3628-3D59-5E20-9759-D36498F8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91C6FB8-CDBE-DBF9-82C6-CD9A586A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A002-175B-417F-B94E-05250352858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FB56E11C-3D5E-71B1-438D-D372EAF4A7D0}"/>
              </a:ext>
            </a:extLst>
          </p:cNvPr>
          <p:cNvSpPr/>
          <p:nvPr userDrawn="1"/>
        </p:nvSpPr>
        <p:spPr>
          <a:xfrm>
            <a:off x="10553700" y="512398"/>
            <a:ext cx="4433696" cy="3442166"/>
          </a:xfrm>
          <a:custGeom>
            <a:avLst/>
            <a:gdLst>
              <a:gd name="connsiteX0" fmla="*/ 1153911 w 1153911"/>
              <a:gd name="connsiteY0" fmla="*/ 0 h 895856"/>
              <a:gd name="connsiteX1" fmla="*/ 1153911 w 1153911"/>
              <a:gd name="connsiteY1" fmla="*/ 593570 h 895856"/>
              <a:gd name="connsiteX2" fmla="*/ 421605 w 1153911"/>
              <a:gd name="connsiteY2" fmla="*/ 895856 h 895856"/>
              <a:gd name="connsiteX3" fmla="*/ 0 w 1153911"/>
              <a:gd name="connsiteY3" fmla="*/ 475978 h 895856"/>
              <a:gd name="connsiteX4" fmla="*/ 1153911 w 1153911"/>
              <a:gd name="connsiteY4" fmla="*/ 0 h 8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911" h="895856">
                <a:moveTo>
                  <a:pt x="1153911" y="0"/>
                </a:moveTo>
                <a:lnTo>
                  <a:pt x="1153911" y="593570"/>
                </a:lnTo>
                <a:cubicBezTo>
                  <a:pt x="885500" y="624424"/>
                  <a:pt x="633918" y="728207"/>
                  <a:pt x="421605" y="895856"/>
                </a:cubicBezTo>
                <a:lnTo>
                  <a:pt x="0" y="475978"/>
                </a:lnTo>
                <a:cubicBezTo>
                  <a:pt x="324295" y="202172"/>
                  <a:pt x="730365" y="34738"/>
                  <a:pt x="1153911" y="0"/>
                </a:cubicBezTo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" name="Kuvan paikkamerkki 19">
            <a:extLst>
              <a:ext uri="{FF2B5EF4-FFF2-40B4-BE49-F238E27FC236}">
                <a16:creationId xmlns:a16="http://schemas.microsoft.com/office/drawing/2014/main" id="{C79291D5-7AAE-0380-C641-024C9E7EB5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1391" y="2915738"/>
            <a:ext cx="3404731" cy="3942262"/>
          </a:xfrm>
          <a:custGeom>
            <a:avLst/>
            <a:gdLst>
              <a:gd name="connsiteX0" fmla="*/ 0 w 2997200"/>
              <a:gd name="connsiteY0" fmla="*/ 1447006 h 2894012"/>
              <a:gd name="connsiteX1" fmla="*/ 1498600 w 2997200"/>
              <a:gd name="connsiteY1" fmla="*/ 0 h 2894012"/>
              <a:gd name="connsiteX2" fmla="*/ 2997200 w 2997200"/>
              <a:gd name="connsiteY2" fmla="*/ 1447006 h 2894012"/>
              <a:gd name="connsiteX3" fmla="*/ 1498600 w 2997200"/>
              <a:gd name="connsiteY3" fmla="*/ 2894012 h 2894012"/>
              <a:gd name="connsiteX4" fmla="*/ 0 w 2997200"/>
              <a:gd name="connsiteY4" fmla="*/ 1447006 h 2894012"/>
              <a:gd name="connsiteX0" fmla="*/ 0 w 2997200"/>
              <a:gd name="connsiteY0" fmla="*/ 2144590 h 3591596"/>
              <a:gd name="connsiteX1" fmla="*/ 1913379 w 2997200"/>
              <a:gd name="connsiteY1" fmla="*/ 0 h 3591596"/>
              <a:gd name="connsiteX2" fmla="*/ 2997200 w 2997200"/>
              <a:gd name="connsiteY2" fmla="*/ 2144590 h 3591596"/>
              <a:gd name="connsiteX3" fmla="*/ 1498600 w 2997200"/>
              <a:gd name="connsiteY3" fmla="*/ 3591596 h 3591596"/>
              <a:gd name="connsiteX4" fmla="*/ 0 w 2997200"/>
              <a:gd name="connsiteY4" fmla="*/ 2144590 h 3591596"/>
              <a:gd name="connsiteX0" fmla="*/ 0 w 3355418"/>
              <a:gd name="connsiteY0" fmla="*/ 2144590 h 3591596"/>
              <a:gd name="connsiteX1" fmla="*/ 1913379 w 3355418"/>
              <a:gd name="connsiteY1" fmla="*/ 0 h 3591596"/>
              <a:gd name="connsiteX2" fmla="*/ 3355418 w 3355418"/>
              <a:gd name="connsiteY2" fmla="*/ 1494141 h 3591596"/>
              <a:gd name="connsiteX3" fmla="*/ 1498600 w 3355418"/>
              <a:gd name="connsiteY3" fmla="*/ 3591596 h 3591596"/>
              <a:gd name="connsiteX4" fmla="*/ 0 w 3355418"/>
              <a:gd name="connsiteY4" fmla="*/ 2144590 h 3591596"/>
              <a:gd name="connsiteX0" fmla="*/ 0 w 3355418"/>
              <a:gd name="connsiteY0" fmla="*/ 2144590 h 3601023"/>
              <a:gd name="connsiteX1" fmla="*/ 1913379 w 3355418"/>
              <a:gd name="connsiteY1" fmla="*/ 0 h 3601023"/>
              <a:gd name="connsiteX2" fmla="*/ 3355418 w 3355418"/>
              <a:gd name="connsiteY2" fmla="*/ 1494141 h 3601023"/>
              <a:gd name="connsiteX3" fmla="*/ 2356440 w 3355418"/>
              <a:gd name="connsiteY3" fmla="*/ 3601023 h 3601023"/>
              <a:gd name="connsiteX4" fmla="*/ 0 w 3355418"/>
              <a:gd name="connsiteY4" fmla="*/ 2144590 h 3601023"/>
              <a:gd name="connsiteX0" fmla="*/ 0 w 3129174"/>
              <a:gd name="connsiteY0" fmla="*/ 3586891 h 3601023"/>
              <a:gd name="connsiteX1" fmla="*/ 1687135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87135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40001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40001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006344"/>
              <a:gd name="connsiteY0" fmla="*/ 3586891 h 3591596"/>
              <a:gd name="connsiteX1" fmla="*/ 1640001 w 3006344"/>
              <a:gd name="connsiteY1" fmla="*/ 0 h 3591596"/>
              <a:gd name="connsiteX2" fmla="*/ 3006344 w 3006344"/>
              <a:gd name="connsiteY2" fmla="*/ 1480493 h 3591596"/>
              <a:gd name="connsiteX3" fmla="*/ 2101916 w 3006344"/>
              <a:gd name="connsiteY3" fmla="*/ 3591596 h 3591596"/>
              <a:gd name="connsiteX4" fmla="*/ 0 w 3006344"/>
              <a:gd name="connsiteY4" fmla="*/ 3586891 h 3591596"/>
              <a:gd name="connsiteX0" fmla="*/ 0 w 3115526"/>
              <a:gd name="connsiteY0" fmla="*/ 3586891 h 3591596"/>
              <a:gd name="connsiteX1" fmla="*/ 1640001 w 3115526"/>
              <a:gd name="connsiteY1" fmla="*/ 0 h 3591596"/>
              <a:gd name="connsiteX2" fmla="*/ 3115526 w 3115526"/>
              <a:gd name="connsiteY2" fmla="*/ 1494141 h 3591596"/>
              <a:gd name="connsiteX3" fmla="*/ 2101916 w 3115526"/>
              <a:gd name="connsiteY3" fmla="*/ 3591596 h 3591596"/>
              <a:gd name="connsiteX4" fmla="*/ 0 w 3115526"/>
              <a:gd name="connsiteY4" fmla="*/ 3586891 h 3591596"/>
              <a:gd name="connsiteX0" fmla="*/ 0 w 3067759"/>
              <a:gd name="connsiteY0" fmla="*/ 3586891 h 3591596"/>
              <a:gd name="connsiteX1" fmla="*/ 1592234 w 3067759"/>
              <a:gd name="connsiteY1" fmla="*/ 0 h 3591596"/>
              <a:gd name="connsiteX2" fmla="*/ 3067759 w 3067759"/>
              <a:gd name="connsiteY2" fmla="*/ 1494141 h 3591596"/>
              <a:gd name="connsiteX3" fmla="*/ 2054149 w 3067759"/>
              <a:gd name="connsiteY3" fmla="*/ 3591596 h 3591596"/>
              <a:gd name="connsiteX4" fmla="*/ 0 w 306775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1879" h="3591596">
                <a:moveTo>
                  <a:pt x="0" y="3586891"/>
                </a:moveTo>
                <a:cubicBezTo>
                  <a:pt x="356958" y="1324696"/>
                  <a:pt x="1625292" y="817"/>
                  <a:pt x="1626354" y="0"/>
                </a:cubicBezTo>
                <a:lnTo>
                  <a:pt x="3101879" y="1494141"/>
                </a:lnTo>
                <a:cubicBezTo>
                  <a:pt x="3079971" y="1486282"/>
                  <a:pt x="2346481" y="2247552"/>
                  <a:pt x="2095093" y="3591596"/>
                </a:cubicBezTo>
                <a:lnTo>
                  <a:pt x="0" y="3586891"/>
                </a:lnTo>
                <a:close/>
              </a:path>
            </a:pathLst>
          </a:custGeom>
          <a:solidFill>
            <a:schemeClr val="accent4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28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oin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9C9149-DC04-ED90-4BEF-A07A4334B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110"/>
            <a:ext cx="6995615" cy="1325563"/>
          </a:xfrm>
        </p:spPr>
        <p:txBody>
          <a:bodyPr wrap="square">
            <a:normAutofit/>
          </a:bodyPr>
          <a:lstStyle>
            <a:lvl1pPr>
              <a:defRPr sz="36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93CC72-7760-08C5-7D39-023A2DE46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8925"/>
            <a:ext cx="6995615" cy="41980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F50485-F335-7F21-2DFA-BE8B3C58F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728E-A6C5-4A9F-8B60-E4F2F12B9961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AF3628-3D59-5E20-9759-D36498F8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91C6FB8-CDBE-DBF9-82C6-CD9A586A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A002-175B-417F-B94E-05250352858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FB56E11C-3D5E-71B1-438D-D372EAF4A7D0}"/>
              </a:ext>
            </a:extLst>
          </p:cNvPr>
          <p:cNvSpPr/>
          <p:nvPr userDrawn="1"/>
        </p:nvSpPr>
        <p:spPr>
          <a:xfrm>
            <a:off x="10553700" y="512398"/>
            <a:ext cx="4433696" cy="3442166"/>
          </a:xfrm>
          <a:custGeom>
            <a:avLst/>
            <a:gdLst>
              <a:gd name="connsiteX0" fmla="*/ 1153911 w 1153911"/>
              <a:gd name="connsiteY0" fmla="*/ 0 h 895856"/>
              <a:gd name="connsiteX1" fmla="*/ 1153911 w 1153911"/>
              <a:gd name="connsiteY1" fmla="*/ 593570 h 895856"/>
              <a:gd name="connsiteX2" fmla="*/ 421605 w 1153911"/>
              <a:gd name="connsiteY2" fmla="*/ 895856 h 895856"/>
              <a:gd name="connsiteX3" fmla="*/ 0 w 1153911"/>
              <a:gd name="connsiteY3" fmla="*/ 475978 h 895856"/>
              <a:gd name="connsiteX4" fmla="*/ 1153911 w 1153911"/>
              <a:gd name="connsiteY4" fmla="*/ 0 h 8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911" h="895856">
                <a:moveTo>
                  <a:pt x="1153911" y="0"/>
                </a:moveTo>
                <a:lnTo>
                  <a:pt x="1153911" y="593570"/>
                </a:lnTo>
                <a:cubicBezTo>
                  <a:pt x="885500" y="624424"/>
                  <a:pt x="633918" y="728207"/>
                  <a:pt x="421605" y="895856"/>
                </a:cubicBezTo>
                <a:lnTo>
                  <a:pt x="0" y="475978"/>
                </a:lnTo>
                <a:cubicBezTo>
                  <a:pt x="324295" y="202172"/>
                  <a:pt x="730365" y="34738"/>
                  <a:pt x="1153911" y="0"/>
                </a:cubicBezTo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" name="Kuvan paikkamerkki 19">
            <a:extLst>
              <a:ext uri="{FF2B5EF4-FFF2-40B4-BE49-F238E27FC236}">
                <a16:creationId xmlns:a16="http://schemas.microsoft.com/office/drawing/2014/main" id="{C79291D5-7AAE-0380-C641-024C9E7EB5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1391" y="2915738"/>
            <a:ext cx="3404731" cy="3942262"/>
          </a:xfrm>
          <a:custGeom>
            <a:avLst/>
            <a:gdLst>
              <a:gd name="connsiteX0" fmla="*/ 0 w 2997200"/>
              <a:gd name="connsiteY0" fmla="*/ 1447006 h 2894012"/>
              <a:gd name="connsiteX1" fmla="*/ 1498600 w 2997200"/>
              <a:gd name="connsiteY1" fmla="*/ 0 h 2894012"/>
              <a:gd name="connsiteX2" fmla="*/ 2997200 w 2997200"/>
              <a:gd name="connsiteY2" fmla="*/ 1447006 h 2894012"/>
              <a:gd name="connsiteX3" fmla="*/ 1498600 w 2997200"/>
              <a:gd name="connsiteY3" fmla="*/ 2894012 h 2894012"/>
              <a:gd name="connsiteX4" fmla="*/ 0 w 2997200"/>
              <a:gd name="connsiteY4" fmla="*/ 1447006 h 2894012"/>
              <a:gd name="connsiteX0" fmla="*/ 0 w 2997200"/>
              <a:gd name="connsiteY0" fmla="*/ 2144590 h 3591596"/>
              <a:gd name="connsiteX1" fmla="*/ 1913379 w 2997200"/>
              <a:gd name="connsiteY1" fmla="*/ 0 h 3591596"/>
              <a:gd name="connsiteX2" fmla="*/ 2997200 w 2997200"/>
              <a:gd name="connsiteY2" fmla="*/ 2144590 h 3591596"/>
              <a:gd name="connsiteX3" fmla="*/ 1498600 w 2997200"/>
              <a:gd name="connsiteY3" fmla="*/ 3591596 h 3591596"/>
              <a:gd name="connsiteX4" fmla="*/ 0 w 2997200"/>
              <a:gd name="connsiteY4" fmla="*/ 2144590 h 3591596"/>
              <a:gd name="connsiteX0" fmla="*/ 0 w 3355418"/>
              <a:gd name="connsiteY0" fmla="*/ 2144590 h 3591596"/>
              <a:gd name="connsiteX1" fmla="*/ 1913379 w 3355418"/>
              <a:gd name="connsiteY1" fmla="*/ 0 h 3591596"/>
              <a:gd name="connsiteX2" fmla="*/ 3355418 w 3355418"/>
              <a:gd name="connsiteY2" fmla="*/ 1494141 h 3591596"/>
              <a:gd name="connsiteX3" fmla="*/ 1498600 w 3355418"/>
              <a:gd name="connsiteY3" fmla="*/ 3591596 h 3591596"/>
              <a:gd name="connsiteX4" fmla="*/ 0 w 3355418"/>
              <a:gd name="connsiteY4" fmla="*/ 2144590 h 3591596"/>
              <a:gd name="connsiteX0" fmla="*/ 0 w 3355418"/>
              <a:gd name="connsiteY0" fmla="*/ 2144590 h 3601023"/>
              <a:gd name="connsiteX1" fmla="*/ 1913379 w 3355418"/>
              <a:gd name="connsiteY1" fmla="*/ 0 h 3601023"/>
              <a:gd name="connsiteX2" fmla="*/ 3355418 w 3355418"/>
              <a:gd name="connsiteY2" fmla="*/ 1494141 h 3601023"/>
              <a:gd name="connsiteX3" fmla="*/ 2356440 w 3355418"/>
              <a:gd name="connsiteY3" fmla="*/ 3601023 h 3601023"/>
              <a:gd name="connsiteX4" fmla="*/ 0 w 3355418"/>
              <a:gd name="connsiteY4" fmla="*/ 2144590 h 3601023"/>
              <a:gd name="connsiteX0" fmla="*/ 0 w 3129174"/>
              <a:gd name="connsiteY0" fmla="*/ 3586891 h 3601023"/>
              <a:gd name="connsiteX1" fmla="*/ 1687135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87135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40001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40001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006344"/>
              <a:gd name="connsiteY0" fmla="*/ 3586891 h 3591596"/>
              <a:gd name="connsiteX1" fmla="*/ 1640001 w 3006344"/>
              <a:gd name="connsiteY1" fmla="*/ 0 h 3591596"/>
              <a:gd name="connsiteX2" fmla="*/ 3006344 w 3006344"/>
              <a:gd name="connsiteY2" fmla="*/ 1480493 h 3591596"/>
              <a:gd name="connsiteX3" fmla="*/ 2101916 w 3006344"/>
              <a:gd name="connsiteY3" fmla="*/ 3591596 h 3591596"/>
              <a:gd name="connsiteX4" fmla="*/ 0 w 3006344"/>
              <a:gd name="connsiteY4" fmla="*/ 3586891 h 3591596"/>
              <a:gd name="connsiteX0" fmla="*/ 0 w 3115526"/>
              <a:gd name="connsiteY0" fmla="*/ 3586891 h 3591596"/>
              <a:gd name="connsiteX1" fmla="*/ 1640001 w 3115526"/>
              <a:gd name="connsiteY1" fmla="*/ 0 h 3591596"/>
              <a:gd name="connsiteX2" fmla="*/ 3115526 w 3115526"/>
              <a:gd name="connsiteY2" fmla="*/ 1494141 h 3591596"/>
              <a:gd name="connsiteX3" fmla="*/ 2101916 w 3115526"/>
              <a:gd name="connsiteY3" fmla="*/ 3591596 h 3591596"/>
              <a:gd name="connsiteX4" fmla="*/ 0 w 3115526"/>
              <a:gd name="connsiteY4" fmla="*/ 3586891 h 3591596"/>
              <a:gd name="connsiteX0" fmla="*/ 0 w 3067759"/>
              <a:gd name="connsiteY0" fmla="*/ 3586891 h 3591596"/>
              <a:gd name="connsiteX1" fmla="*/ 1592234 w 3067759"/>
              <a:gd name="connsiteY1" fmla="*/ 0 h 3591596"/>
              <a:gd name="connsiteX2" fmla="*/ 3067759 w 3067759"/>
              <a:gd name="connsiteY2" fmla="*/ 1494141 h 3591596"/>
              <a:gd name="connsiteX3" fmla="*/ 2054149 w 3067759"/>
              <a:gd name="connsiteY3" fmla="*/ 3591596 h 3591596"/>
              <a:gd name="connsiteX4" fmla="*/ 0 w 306775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1879" h="3591596">
                <a:moveTo>
                  <a:pt x="0" y="3586891"/>
                </a:moveTo>
                <a:cubicBezTo>
                  <a:pt x="356958" y="1324696"/>
                  <a:pt x="1625292" y="817"/>
                  <a:pt x="1626354" y="0"/>
                </a:cubicBezTo>
                <a:lnTo>
                  <a:pt x="3101879" y="1494141"/>
                </a:lnTo>
                <a:cubicBezTo>
                  <a:pt x="3079971" y="1486282"/>
                  <a:pt x="2346481" y="2247552"/>
                  <a:pt x="2095093" y="3591596"/>
                </a:cubicBezTo>
                <a:lnTo>
                  <a:pt x="0" y="3586891"/>
                </a:lnTo>
                <a:close/>
              </a:path>
            </a:pathLst>
          </a:custGeom>
          <a:solidFill>
            <a:schemeClr val="accent6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45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linto mahdollistaj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9C9149-DC04-ED90-4BEF-A07A4334B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110"/>
            <a:ext cx="6995615" cy="1325563"/>
          </a:xfrm>
        </p:spPr>
        <p:txBody>
          <a:bodyPr wrap="square">
            <a:normAutofit/>
          </a:bodyPr>
          <a:lstStyle>
            <a:lvl1pPr>
              <a:defRPr sz="36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93CC72-7760-08C5-7D39-023A2DE46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8925"/>
            <a:ext cx="6995615" cy="41980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F50485-F335-7F21-2DFA-BE8B3C58F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728E-A6C5-4A9F-8B60-E4F2F12B9961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AF3628-3D59-5E20-9759-D36498F8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91C6FB8-CDBE-DBF9-82C6-CD9A586A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A002-175B-417F-B94E-05250352858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FB56E11C-3D5E-71B1-438D-D372EAF4A7D0}"/>
              </a:ext>
            </a:extLst>
          </p:cNvPr>
          <p:cNvSpPr/>
          <p:nvPr userDrawn="1"/>
        </p:nvSpPr>
        <p:spPr>
          <a:xfrm>
            <a:off x="10553700" y="512398"/>
            <a:ext cx="4433696" cy="3442166"/>
          </a:xfrm>
          <a:custGeom>
            <a:avLst/>
            <a:gdLst>
              <a:gd name="connsiteX0" fmla="*/ 1153911 w 1153911"/>
              <a:gd name="connsiteY0" fmla="*/ 0 h 895856"/>
              <a:gd name="connsiteX1" fmla="*/ 1153911 w 1153911"/>
              <a:gd name="connsiteY1" fmla="*/ 593570 h 895856"/>
              <a:gd name="connsiteX2" fmla="*/ 421605 w 1153911"/>
              <a:gd name="connsiteY2" fmla="*/ 895856 h 895856"/>
              <a:gd name="connsiteX3" fmla="*/ 0 w 1153911"/>
              <a:gd name="connsiteY3" fmla="*/ 475978 h 895856"/>
              <a:gd name="connsiteX4" fmla="*/ 1153911 w 1153911"/>
              <a:gd name="connsiteY4" fmla="*/ 0 h 8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911" h="895856">
                <a:moveTo>
                  <a:pt x="1153911" y="0"/>
                </a:moveTo>
                <a:lnTo>
                  <a:pt x="1153911" y="593570"/>
                </a:lnTo>
                <a:cubicBezTo>
                  <a:pt x="885500" y="624424"/>
                  <a:pt x="633918" y="728207"/>
                  <a:pt x="421605" y="895856"/>
                </a:cubicBezTo>
                <a:lnTo>
                  <a:pt x="0" y="475978"/>
                </a:lnTo>
                <a:cubicBezTo>
                  <a:pt x="324295" y="202172"/>
                  <a:pt x="730365" y="34738"/>
                  <a:pt x="1153911" y="0"/>
                </a:cubicBezTo>
              </a:path>
            </a:pathLst>
          </a:custGeom>
          <a:solidFill>
            <a:schemeClr val="accent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" name="Kuvan paikkamerkki 19">
            <a:extLst>
              <a:ext uri="{FF2B5EF4-FFF2-40B4-BE49-F238E27FC236}">
                <a16:creationId xmlns:a16="http://schemas.microsoft.com/office/drawing/2014/main" id="{C79291D5-7AAE-0380-C641-024C9E7EB5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1391" y="2915738"/>
            <a:ext cx="3404731" cy="3942262"/>
          </a:xfrm>
          <a:custGeom>
            <a:avLst/>
            <a:gdLst>
              <a:gd name="connsiteX0" fmla="*/ 0 w 2997200"/>
              <a:gd name="connsiteY0" fmla="*/ 1447006 h 2894012"/>
              <a:gd name="connsiteX1" fmla="*/ 1498600 w 2997200"/>
              <a:gd name="connsiteY1" fmla="*/ 0 h 2894012"/>
              <a:gd name="connsiteX2" fmla="*/ 2997200 w 2997200"/>
              <a:gd name="connsiteY2" fmla="*/ 1447006 h 2894012"/>
              <a:gd name="connsiteX3" fmla="*/ 1498600 w 2997200"/>
              <a:gd name="connsiteY3" fmla="*/ 2894012 h 2894012"/>
              <a:gd name="connsiteX4" fmla="*/ 0 w 2997200"/>
              <a:gd name="connsiteY4" fmla="*/ 1447006 h 2894012"/>
              <a:gd name="connsiteX0" fmla="*/ 0 w 2997200"/>
              <a:gd name="connsiteY0" fmla="*/ 2144590 h 3591596"/>
              <a:gd name="connsiteX1" fmla="*/ 1913379 w 2997200"/>
              <a:gd name="connsiteY1" fmla="*/ 0 h 3591596"/>
              <a:gd name="connsiteX2" fmla="*/ 2997200 w 2997200"/>
              <a:gd name="connsiteY2" fmla="*/ 2144590 h 3591596"/>
              <a:gd name="connsiteX3" fmla="*/ 1498600 w 2997200"/>
              <a:gd name="connsiteY3" fmla="*/ 3591596 h 3591596"/>
              <a:gd name="connsiteX4" fmla="*/ 0 w 2997200"/>
              <a:gd name="connsiteY4" fmla="*/ 2144590 h 3591596"/>
              <a:gd name="connsiteX0" fmla="*/ 0 w 3355418"/>
              <a:gd name="connsiteY0" fmla="*/ 2144590 h 3591596"/>
              <a:gd name="connsiteX1" fmla="*/ 1913379 w 3355418"/>
              <a:gd name="connsiteY1" fmla="*/ 0 h 3591596"/>
              <a:gd name="connsiteX2" fmla="*/ 3355418 w 3355418"/>
              <a:gd name="connsiteY2" fmla="*/ 1494141 h 3591596"/>
              <a:gd name="connsiteX3" fmla="*/ 1498600 w 3355418"/>
              <a:gd name="connsiteY3" fmla="*/ 3591596 h 3591596"/>
              <a:gd name="connsiteX4" fmla="*/ 0 w 3355418"/>
              <a:gd name="connsiteY4" fmla="*/ 2144590 h 3591596"/>
              <a:gd name="connsiteX0" fmla="*/ 0 w 3355418"/>
              <a:gd name="connsiteY0" fmla="*/ 2144590 h 3601023"/>
              <a:gd name="connsiteX1" fmla="*/ 1913379 w 3355418"/>
              <a:gd name="connsiteY1" fmla="*/ 0 h 3601023"/>
              <a:gd name="connsiteX2" fmla="*/ 3355418 w 3355418"/>
              <a:gd name="connsiteY2" fmla="*/ 1494141 h 3601023"/>
              <a:gd name="connsiteX3" fmla="*/ 2356440 w 3355418"/>
              <a:gd name="connsiteY3" fmla="*/ 3601023 h 3601023"/>
              <a:gd name="connsiteX4" fmla="*/ 0 w 3355418"/>
              <a:gd name="connsiteY4" fmla="*/ 2144590 h 3601023"/>
              <a:gd name="connsiteX0" fmla="*/ 0 w 3129174"/>
              <a:gd name="connsiteY0" fmla="*/ 3586891 h 3601023"/>
              <a:gd name="connsiteX1" fmla="*/ 1687135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87135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40001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40001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006344"/>
              <a:gd name="connsiteY0" fmla="*/ 3586891 h 3591596"/>
              <a:gd name="connsiteX1" fmla="*/ 1640001 w 3006344"/>
              <a:gd name="connsiteY1" fmla="*/ 0 h 3591596"/>
              <a:gd name="connsiteX2" fmla="*/ 3006344 w 3006344"/>
              <a:gd name="connsiteY2" fmla="*/ 1480493 h 3591596"/>
              <a:gd name="connsiteX3" fmla="*/ 2101916 w 3006344"/>
              <a:gd name="connsiteY3" fmla="*/ 3591596 h 3591596"/>
              <a:gd name="connsiteX4" fmla="*/ 0 w 3006344"/>
              <a:gd name="connsiteY4" fmla="*/ 3586891 h 3591596"/>
              <a:gd name="connsiteX0" fmla="*/ 0 w 3115526"/>
              <a:gd name="connsiteY0" fmla="*/ 3586891 h 3591596"/>
              <a:gd name="connsiteX1" fmla="*/ 1640001 w 3115526"/>
              <a:gd name="connsiteY1" fmla="*/ 0 h 3591596"/>
              <a:gd name="connsiteX2" fmla="*/ 3115526 w 3115526"/>
              <a:gd name="connsiteY2" fmla="*/ 1494141 h 3591596"/>
              <a:gd name="connsiteX3" fmla="*/ 2101916 w 3115526"/>
              <a:gd name="connsiteY3" fmla="*/ 3591596 h 3591596"/>
              <a:gd name="connsiteX4" fmla="*/ 0 w 3115526"/>
              <a:gd name="connsiteY4" fmla="*/ 3586891 h 3591596"/>
              <a:gd name="connsiteX0" fmla="*/ 0 w 3067759"/>
              <a:gd name="connsiteY0" fmla="*/ 3586891 h 3591596"/>
              <a:gd name="connsiteX1" fmla="*/ 1592234 w 3067759"/>
              <a:gd name="connsiteY1" fmla="*/ 0 h 3591596"/>
              <a:gd name="connsiteX2" fmla="*/ 3067759 w 3067759"/>
              <a:gd name="connsiteY2" fmla="*/ 1494141 h 3591596"/>
              <a:gd name="connsiteX3" fmla="*/ 2054149 w 3067759"/>
              <a:gd name="connsiteY3" fmla="*/ 3591596 h 3591596"/>
              <a:gd name="connsiteX4" fmla="*/ 0 w 306775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1879" h="3591596">
                <a:moveTo>
                  <a:pt x="0" y="3586891"/>
                </a:moveTo>
                <a:cubicBezTo>
                  <a:pt x="356958" y="1324696"/>
                  <a:pt x="1625292" y="817"/>
                  <a:pt x="1626354" y="0"/>
                </a:cubicBezTo>
                <a:lnTo>
                  <a:pt x="3101879" y="1494141"/>
                </a:lnTo>
                <a:cubicBezTo>
                  <a:pt x="3079971" y="1486282"/>
                  <a:pt x="2346481" y="2247552"/>
                  <a:pt x="2095093" y="3591596"/>
                </a:cubicBezTo>
                <a:lnTo>
                  <a:pt x="0" y="3586891"/>
                </a:lnTo>
                <a:close/>
              </a:path>
            </a:pathLst>
          </a:custGeom>
          <a:solidFill>
            <a:srgbClr val="E2BE8B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28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oin toimi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9C9149-DC04-ED90-4BEF-A07A4334B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110"/>
            <a:ext cx="6995615" cy="1325563"/>
          </a:xfrm>
        </p:spPr>
        <p:txBody>
          <a:bodyPr wrap="square">
            <a:normAutofit/>
          </a:bodyPr>
          <a:lstStyle>
            <a:lvl1pPr>
              <a:defRPr sz="36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93CC72-7760-08C5-7D39-023A2DE46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8925"/>
            <a:ext cx="6995615" cy="41980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F50485-F335-7F21-2DFA-BE8B3C58F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728E-A6C5-4A9F-8B60-E4F2F12B9961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AF3628-3D59-5E20-9759-D36498F8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91C6FB8-CDBE-DBF9-82C6-CD9A586A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A002-175B-417F-B94E-05250352858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FB56E11C-3D5E-71B1-438D-D372EAF4A7D0}"/>
              </a:ext>
            </a:extLst>
          </p:cNvPr>
          <p:cNvSpPr/>
          <p:nvPr userDrawn="1"/>
        </p:nvSpPr>
        <p:spPr>
          <a:xfrm>
            <a:off x="10553700" y="512398"/>
            <a:ext cx="4433696" cy="3442166"/>
          </a:xfrm>
          <a:custGeom>
            <a:avLst/>
            <a:gdLst>
              <a:gd name="connsiteX0" fmla="*/ 1153911 w 1153911"/>
              <a:gd name="connsiteY0" fmla="*/ 0 h 895856"/>
              <a:gd name="connsiteX1" fmla="*/ 1153911 w 1153911"/>
              <a:gd name="connsiteY1" fmla="*/ 593570 h 895856"/>
              <a:gd name="connsiteX2" fmla="*/ 421605 w 1153911"/>
              <a:gd name="connsiteY2" fmla="*/ 895856 h 895856"/>
              <a:gd name="connsiteX3" fmla="*/ 0 w 1153911"/>
              <a:gd name="connsiteY3" fmla="*/ 475978 h 895856"/>
              <a:gd name="connsiteX4" fmla="*/ 1153911 w 1153911"/>
              <a:gd name="connsiteY4" fmla="*/ 0 h 8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911" h="895856">
                <a:moveTo>
                  <a:pt x="1153911" y="0"/>
                </a:moveTo>
                <a:lnTo>
                  <a:pt x="1153911" y="593570"/>
                </a:lnTo>
                <a:cubicBezTo>
                  <a:pt x="885500" y="624424"/>
                  <a:pt x="633918" y="728207"/>
                  <a:pt x="421605" y="895856"/>
                </a:cubicBezTo>
                <a:lnTo>
                  <a:pt x="0" y="475978"/>
                </a:lnTo>
                <a:cubicBezTo>
                  <a:pt x="324295" y="202172"/>
                  <a:pt x="730365" y="34738"/>
                  <a:pt x="1153911" y="0"/>
                </a:cubicBezTo>
              </a:path>
            </a:pathLst>
          </a:custGeom>
          <a:solidFill>
            <a:srgbClr val="E2BE8B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" name="Kuvan paikkamerkki 19">
            <a:extLst>
              <a:ext uri="{FF2B5EF4-FFF2-40B4-BE49-F238E27FC236}">
                <a16:creationId xmlns:a16="http://schemas.microsoft.com/office/drawing/2014/main" id="{C79291D5-7AAE-0380-C641-024C9E7EB5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1391" y="2915738"/>
            <a:ext cx="3404731" cy="3942262"/>
          </a:xfrm>
          <a:custGeom>
            <a:avLst/>
            <a:gdLst>
              <a:gd name="connsiteX0" fmla="*/ 0 w 2997200"/>
              <a:gd name="connsiteY0" fmla="*/ 1447006 h 2894012"/>
              <a:gd name="connsiteX1" fmla="*/ 1498600 w 2997200"/>
              <a:gd name="connsiteY1" fmla="*/ 0 h 2894012"/>
              <a:gd name="connsiteX2" fmla="*/ 2997200 w 2997200"/>
              <a:gd name="connsiteY2" fmla="*/ 1447006 h 2894012"/>
              <a:gd name="connsiteX3" fmla="*/ 1498600 w 2997200"/>
              <a:gd name="connsiteY3" fmla="*/ 2894012 h 2894012"/>
              <a:gd name="connsiteX4" fmla="*/ 0 w 2997200"/>
              <a:gd name="connsiteY4" fmla="*/ 1447006 h 2894012"/>
              <a:gd name="connsiteX0" fmla="*/ 0 w 2997200"/>
              <a:gd name="connsiteY0" fmla="*/ 2144590 h 3591596"/>
              <a:gd name="connsiteX1" fmla="*/ 1913379 w 2997200"/>
              <a:gd name="connsiteY1" fmla="*/ 0 h 3591596"/>
              <a:gd name="connsiteX2" fmla="*/ 2997200 w 2997200"/>
              <a:gd name="connsiteY2" fmla="*/ 2144590 h 3591596"/>
              <a:gd name="connsiteX3" fmla="*/ 1498600 w 2997200"/>
              <a:gd name="connsiteY3" fmla="*/ 3591596 h 3591596"/>
              <a:gd name="connsiteX4" fmla="*/ 0 w 2997200"/>
              <a:gd name="connsiteY4" fmla="*/ 2144590 h 3591596"/>
              <a:gd name="connsiteX0" fmla="*/ 0 w 3355418"/>
              <a:gd name="connsiteY0" fmla="*/ 2144590 h 3591596"/>
              <a:gd name="connsiteX1" fmla="*/ 1913379 w 3355418"/>
              <a:gd name="connsiteY1" fmla="*/ 0 h 3591596"/>
              <a:gd name="connsiteX2" fmla="*/ 3355418 w 3355418"/>
              <a:gd name="connsiteY2" fmla="*/ 1494141 h 3591596"/>
              <a:gd name="connsiteX3" fmla="*/ 1498600 w 3355418"/>
              <a:gd name="connsiteY3" fmla="*/ 3591596 h 3591596"/>
              <a:gd name="connsiteX4" fmla="*/ 0 w 3355418"/>
              <a:gd name="connsiteY4" fmla="*/ 2144590 h 3591596"/>
              <a:gd name="connsiteX0" fmla="*/ 0 w 3355418"/>
              <a:gd name="connsiteY0" fmla="*/ 2144590 h 3601023"/>
              <a:gd name="connsiteX1" fmla="*/ 1913379 w 3355418"/>
              <a:gd name="connsiteY1" fmla="*/ 0 h 3601023"/>
              <a:gd name="connsiteX2" fmla="*/ 3355418 w 3355418"/>
              <a:gd name="connsiteY2" fmla="*/ 1494141 h 3601023"/>
              <a:gd name="connsiteX3" fmla="*/ 2356440 w 3355418"/>
              <a:gd name="connsiteY3" fmla="*/ 3601023 h 3601023"/>
              <a:gd name="connsiteX4" fmla="*/ 0 w 3355418"/>
              <a:gd name="connsiteY4" fmla="*/ 2144590 h 3601023"/>
              <a:gd name="connsiteX0" fmla="*/ 0 w 3129174"/>
              <a:gd name="connsiteY0" fmla="*/ 3586891 h 3601023"/>
              <a:gd name="connsiteX1" fmla="*/ 1687135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87135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40001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40001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006344"/>
              <a:gd name="connsiteY0" fmla="*/ 3586891 h 3591596"/>
              <a:gd name="connsiteX1" fmla="*/ 1640001 w 3006344"/>
              <a:gd name="connsiteY1" fmla="*/ 0 h 3591596"/>
              <a:gd name="connsiteX2" fmla="*/ 3006344 w 3006344"/>
              <a:gd name="connsiteY2" fmla="*/ 1480493 h 3591596"/>
              <a:gd name="connsiteX3" fmla="*/ 2101916 w 3006344"/>
              <a:gd name="connsiteY3" fmla="*/ 3591596 h 3591596"/>
              <a:gd name="connsiteX4" fmla="*/ 0 w 3006344"/>
              <a:gd name="connsiteY4" fmla="*/ 3586891 h 3591596"/>
              <a:gd name="connsiteX0" fmla="*/ 0 w 3115526"/>
              <a:gd name="connsiteY0" fmla="*/ 3586891 h 3591596"/>
              <a:gd name="connsiteX1" fmla="*/ 1640001 w 3115526"/>
              <a:gd name="connsiteY1" fmla="*/ 0 h 3591596"/>
              <a:gd name="connsiteX2" fmla="*/ 3115526 w 3115526"/>
              <a:gd name="connsiteY2" fmla="*/ 1494141 h 3591596"/>
              <a:gd name="connsiteX3" fmla="*/ 2101916 w 3115526"/>
              <a:gd name="connsiteY3" fmla="*/ 3591596 h 3591596"/>
              <a:gd name="connsiteX4" fmla="*/ 0 w 3115526"/>
              <a:gd name="connsiteY4" fmla="*/ 3586891 h 3591596"/>
              <a:gd name="connsiteX0" fmla="*/ 0 w 3067759"/>
              <a:gd name="connsiteY0" fmla="*/ 3586891 h 3591596"/>
              <a:gd name="connsiteX1" fmla="*/ 1592234 w 3067759"/>
              <a:gd name="connsiteY1" fmla="*/ 0 h 3591596"/>
              <a:gd name="connsiteX2" fmla="*/ 3067759 w 3067759"/>
              <a:gd name="connsiteY2" fmla="*/ 1494141 h 3591596"/>
              <a:gd name="connsiteX3" fmla="*/ 2054149 w 3067759"/>
              <a:gd name="connsiteY3" fmla="*/ 3591596 h 3591596"/>
              <a:gd name="connsiteX4" fmla="*/ 0 w 306775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1879" h="3591596">
                <a:moveTo>
                  <a:pt x="0" y="3586891"/>
                </a:moveTo>
                <a:cubicBezTo>
                  <a:pt x="356958" y="1324696"/>
                  <a:pt x="1625292" y="817"/>
                  <a:pt x="1626354" y="0"/>
                </a:cubicBezTo>
                <a:lnTo>
                  <a:pt x="3101879" y="1494141"/>
                </a:lnTo>
                <a:cubicBezTo>
                  <a:pt x="3079971" y="1486282"/>
                  <a:pt x="2346481" y="2247552"/>
                  <a:pt x="2095093" y="3591596"/>
                </a:cubicBezTo>
                <a:lnTo>
                  <a:pt x="0" y="3586891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610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llisu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9C9149-DC04-ED90-4BEF-A07A4334B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110"/>
            <a:ext cx="6995615" cy="1325563"/>
          </a:xfrm>
        </p:spPr>
        <p:txBody>
          <a:bodyPr wrap="square">
            <a:normAutofit/>
          </a:bodyPr>
          <a:lstStyle>
            <a:lvl1pPr>
              <a:defRPr sz="36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93CC72-7760-08C5-7D39-023A2DE46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8925"/>
            <a:ext cx="6995615" cy="41980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F50485-F335-7F21-2DFA-BE8B3C58F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728E-A6C5-4A9F-8B60-E4F2F12B9961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AF3628-3D59-5E20-9759-D36498F8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91C6FB8-CDBE-DBF9-82C6-CD9A586A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A002-175B-417F-B94E-05250352858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FB56E11C-3D5E-71B1-438D-D372EAF4A7D0}"/>
              </a:ext>
            </a:extLst>
          </p:cNvPr>
          <p:cNvSpPr/>
          <p:nvPr userDrawn="1"/>
        </p:nvSpPr>
        <p:spPr>
          <a:xfrm>
            <a:off x="10553700" y="512398"/>
            <a:ext cx="4433696" cy="3442166"/>
          </a:xfrm>
          <a:custGeom>
            <a:avLst/>
            <a:gdLst>
              <a:gd name="connsiteX0" fmla="*/ 1153911 w 1153911"/>
              <a:gd name="connsiteY0" fmla="*/ 0 h 895856"/>
              <a:gd name="connsiteX1" fmla="*/ 1153911 w 1153911"/>
              <a:gd name="connsiteY1" fmla="*/ 593570 h 895856"/>
              <a:gd name="connsiteX2" fmla="*/ 421605 w 1153911"/>
              <a:gd name="connsiteY2" fmla="*/ 895856 h 895856"/>
              <a:gd name="connsiteX3" fmla="*/ 0 w 1153911"/>
              <a:gd name="connsiteY3" fmla="*/ 475978 h 895856"/>
              <a:gd name="connsiteX4" fmla="*/ 1153911 w 1153911"/>
              <a:gd name="connsiteY4" fmla="*/ 0 h 8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911" h="895856">
                <a:moveTo>
                  <a:pt x="1153911" y="0"/>
                </a:moveTo>
                <a:lnTo>
                  <a:pt x="1153911" y="593570"/>
                </a:lnTo>
                <a:cubicBezTo>
                  <a:pt x="885500" y="624424"/>
                  <a:pt x="633918" y="728207"/>
                  <a:pt x="421605" y="895856"/>
                </a:cubicBezTo>
                <a:lnTo>
                  <a:pt x="0" y="475978"/>
                </a:lnTo>
                <a:cubicBezTo>
                  <a:pt x="324295" y="202172"/>
                  <a:pt x="730365" y="34738"/>
                  <a:pt x="1153911" y="0"/>
                </a:cubicBezTo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" name="Kuvan paikkamerkki 19">
            <a:extLst>
              <a:ext uri="{FF2B5EF4-FFF2-40B4-BE49-F238E27FC236}">
                <a16:creationId xmlns:a16="http://schemas.microsoft.com/office/drawing/2014/main" id="{C79291D5-7AAE-0380-C641-024C9E7EB5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1391" y="2915738"/>
            <a:ext cx="3404731" cy="3942262"/>
          </a:xfrm>
          <a:custGeom>
            <a:avLst/>
            <a:gdLst>
              <a:gd name="connsiteX0" fmla="*/ 0 w 2997200"/>
              <a:gd name="connsiteY0" fmla="*/ 1447006 h 2894012"/>
              <a:gd name="connsiteX1" fmla="*/ 1498600 w 2997200"/>
              <a:gd name="connsiteY1" fmla="*/ 0 h 2894012"/>
              <a:gd name="connsiteX2" fmla="*/ 2997200 w 2997200"/>
              <a:gd name="connsiteY2" fmla="*/ 1447006 h 2894012"/>
              <a:gd name="connsiteX3" fmla="*/ 1498600 w 2997200"/>
              <a:gd name="connsiteY3" fmla="*/ 2894012 h 2894012"/>
              <a:gd name="connsiteX4" fmla="*/ 0 w 2997200"/>
              <a:gd name="connsiteY4" fmla="*/ 1447006 h 2894012"/>
              <a:gd name="connsiteX0" fmla="*/ 0 w 2997200"/>
              <a:gd name="connsiteY0" fmla="*/ 2144590 h 3591596"/>
              <a:gd name="connsiteX1" fmla="*/ 1913379 w 2997200"/>
              <a:gd name="connsiteY1" fmla="*/ 0 h 3591596"/>
              <a:gd name="connsiteX2" fmla="*/ 2997200 w 2997200"/>
              <a:gd name="connsiteY2" fmla="*/ 2144590 h 3591596"/>
              <a:gd name="connsiteX3" fmla="*/ 1498600 w 2997200"/>
              <a:gd name="connsiteY3" fmla="*/ 3591596 h 3591596"/>
              <a:gd name="connsiteX4" fmla="*/ 0 w 2997200"/>
              <a:gd name="connsiteY4" fmla="*/ 2144590 h 3591596"/>
              <a:gd name="connsiteX0" fmla="*/ 0 w 3355418"/>
              <a:gd name="connsiteY0" fmla="*/ 2144590 h 3591596"/>
              <a:gd name="connsiteX1" fmla="*/ 1913379 w 3355418"/>
              <a:gd name="connsiteY1" fmla="*/ 0 h 3591596"/>
              <a:gd name="connsiteX2" fmla="*/ 3355418 w 3355418"/>
              <a:gd name="connsiteY2" fmla="*/ 1494141 h 3591596"/>
              <a:gd name="connsiteX3" fmla="*/ 1498600 w 3355418"/>
              <a:gd name="connsiteY3" fmla="*/ 3591596 h 3591596"/>
              <a:gd name="connsiteX4" fmla="*/ 0 w 3355418"/>
              <a:gd name="connsiteY4" fmla="*/ 2144590 h 3591596"/>
              <a:gd name="connsiteX0" fmla="*/ 0 w 3355418"/>
              <a:gd name="connsiteY0" fmla="*/ 2144590 h 3601023"/>
              <a:gd name="connsiteX1" fmla="*/ 1913379 w 3355418"/>
              <a:gd name="connsiteY1" fmla="*/ 0 h 3601023"/>
              <a:gd name="connsiteX2" fmla="*/ 3355418 w 3355418"/>
              <a:gd name="connsiteY2" fmla="*/ 1494141 h 3601023"/>
              <a:gd name="connsiteX3" fmla="*/ 2356440 w 3355418"/>
              <a:gd name="connsiteY3" fmla="*/ 3601023 h 3601023"/>
              <a:gd name="connsiteX4" fmla="*/ 0 w 3355418"/>
              <a:gd name="connsiteY4" fmla="*/ 2144590 h 3601023"/>
              <a:gd name="connsiteX0" fmla="*/ 0 w 3129174"/>
              <a:gd name="connsiteY0" fmla="*/ 3586891 h 3601023"/>
              <a:gd name="connsiteX1" fmla="*/ 1687135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87135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40001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40001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006344"/>
              <a:gd name="connsiteY0" fmla="*/ 3586891 h 3591596"/>
              <a:gd name="connsiteX1" fmla="*/ 1640001 w 3006344"/>
              <a:gd name="connsiteY1" fmla="*/ 0 h 3591596"/>
              <a:gd name="connsiteX2" fmla="*/ 3006344 w 3006344"/>
              <a:gd name="connsiteY2" fmla="*/ 1480493 h 3591596"/>
              <a:gd name="connsiteX3" fmla="*/ 2101916 w 3006344"/>
              <a:gd name="connsiteY3" fmla="*/ 3591596 h 3591596"/>
              <a:gd name="connsiteX4" fmla="*/ 0 w 3006344"/>
              <a:gd name="connsiteY4" fmla="*/ 3586891 h 3591596"/>
              <a:gd name="connsiteX0" fmla="*/ 0 w 3115526"/>
              <a:gd name="connsiteY0" fmla="*/ 3586891 h 3591596"/>
              <a:gd name="connsiteX1" fmla="*/ 1640001 w 3115526"/>
              <a:gd name="connsiteY1" fmla="*/ 0 h 3591596"/>
              <a:gd name="connsiteX2" fmla="*/ 3115526 w 3115526"/>
              <a:gd name="connsiteY2" fmla="*/ 1494141 h 3591596"/>
              <a:gd name="connsiteX3" fmla="*/ 2101916 w 3115526"/>
              <a:gd name="connsiteY3" fmla="*/ 3591596 h 3591596"/>
              <a:gd name="connsiteX4" fmla="*/ 0 w 3115526"/>
              <a:gd name="connsiteY4" fmla="*/ 3586891 h 3591596"/>
              <a:gd name="connsiteX0" fmla="*/ 0 w 3067759"/>
              <a:gd name="connsiteY0" fmla="*/ 3586891 h 3591596"/>
              <a:gd name="connsiteX1" fmla="*/ 1592234 w 3067759"/>
              <a:gd name="connsiteY1" fmla="*/ 0 h 3591596"/>
              <a:gd name="connsiteX2" fmla="*/ 3067759 w 3067759"/>
              <a:gd name="connsiteY2" fmla="*/ 1494141 h 3591596"/>
              <a:gd name="connsiteX3" fmla="*/ 2054149 w 3067759"/>
              <a:gd name="connsiteY3" fmla="*/ 3591596 h 3591596"/>
              <a:gd name="connsiteX4" fmla="*/ 0 w 306775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1879" h="3591596">
                <a:moveTo>
                  <a:pt x="0" y="3586891"/>
                </a:moveTo>
                <a:cubicBezTo>
                  <a:pt x="356958" y="1324696"/>
                  <a:pt x="1625292" y="817"/>
                  <a:pt x="1626354" y="0"/>
                </a:cubicBezTo>
                <a:lnTo>
                  <a:pt x="3101879" y="1494141"/>
                </a:lnTo>
                <a:cubicBezTo>
                  <a:pt x="3079971" y="1486282"/>
                  <a:pt x="2346481" y="2247552"/>
                  <a:pt x="2095093" y="3591596"/>
                </a:cubicBezTo>
                <a:lnTo>
                  <a:pt x="0" y="3586891"/>
                </a:lnTo>
                <a:close/>
              </a:path>
            </a:pathLst>
          </a:custGeom>
          <a:solidFill>
            <a:srgbClr val="D73A4D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70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mmärrettävy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9C9149-DC04-ED90-4BEF-A07A4334B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110"/>
            <a:ext cx="6995615" cy="1325563"/>
          </a:xfrm>
        </p:spPr>
        <p:txBody>
          <a:bodyPr wrap="square">
            <a:normAutofit/>
          </a:bodyPr>
          <a:lstStyle>
            <a:lvl1pPr>
              <a:defRPr sz="36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93CC72-7760-08C5-7D39-023A2DE46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8925"/>
            <a:ext cx="6995615" cy="41980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F50485-F335-7F21-2DFA-BE8B3C58F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728E-A6C5-4A9F-8B60-E4F2F12B9961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AF3628-3D59-5E20-9759-D36498F8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91C6FB8-CDBE-DBF9-82C6-CD9A586A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A002-175B-417F-B94E-05250352858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FB56E11C-3D5E-71B1-438D-D372EAF4A7D0}"/>
              </a:ext>
            </a:extLst>
          </p:cNvPr>
          <p:cNvSpPr/>
          <p:nvPr userDrawn="1"/>
        </p:nvSpPr>
        <p:spPr>
          <a:xfrm>
            <a:off x="10553700" y="512398"/>
            <a:ext cx="4433696" cy="3442166"/>
          </a:xfrm>
          <a:custGeom>
            <a:avLst/>
            <a:gdLst>
              <a:gd name="connsiteX0" fmla="*/ 1153911 w 1153911"/>
              <a:gd name="connsiteY0" fmla="*/ 0 h 895856"/>
              <a:gd name="connsiteX1" fmla="*/ 1153911 w 1153911"/>
              <a:gd name="connsiteY1" fmla="*/ 593570 h 895856"/>
              <a:gd name="connsiteX2" fmla="*/ 421605 w 1153911"/>
              <a:gd name="connsiteY2" fmla="*/ 895856 h 895856"/>
              <a:gd name="connsiteX3" fmla="*/ 0 w 1153911"/>
              <a:gd name="connsiteY3" fmla="*/ 475978 h 895856"/>
              <a:gd name="connsiteX4" fmla="*/ 1153911 w 1153911"/>
              <a:gd name="connsiteY4" fmla="*/ 0 h 8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911" h="895856">
                <a:moveTo>
                  <a:pt x="1153911" y="0"/>
                </a:moveTo>
                <a:lnTo>
                  <a:pt x="1153911" y="593570"/>
                </a:lnTo>
                <a:cubicBezTo>
                  <a:pt x="885500" y="624424"/>
                  <a:pt x="633918" y="728207"/>
                  <a:pt x="421605" y="895856"/>
                </a:cubicBezTo>
                <a:lnTo>
                  <a:pt x="0" y="475978"/>
                </a:lnTo>
                <a:cubicBezTo>
                  <a:pt x="324295" y="202172"/>
                  <a:pt x="730365" y="34738"/>
                  <a:pt x="1153911" y="0"/>
                </a:cubicBezTo>
              </a:path>
            </a:pathLst>
          </a:custGeom>
          <a:solidFill>
            <a:srgbClr val="D73A4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" name="Kuvan paikkamerkki 19">
            <a:extLst>
              <a:ext uri="{FF2B5EF4-FFF2-40B4-BE49-F238E27FC236}">
                <a16:creationId xmlns:a16="http://schemas.microsoft.com/office/drawing/2014/main" id="{C79291D5-7AAE-0380-C641-024C9E7EB5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1391" y="2915738"/>
            <a:ext cx="3404731" cy="3942262"/>
          </a:xfrm>
          <a:custGeom>
            <a:avLst/>
            <a:gdLst>
              <a:gd name="connsiteX0" fmla="*/ 0 w 2997200"/>
              <a:gd name="connsiteY0" fmla="*/ 1447006 h 2894012"/>
              <a:gd name="connsiteX1" fmla="*/ 1498600 w 2997200"/>
              <a:gd name="connsiteY1" fmla="*/ 0 h 2894012"/>
              <a:gd name="connsiteX2" fmla="*/ 2997200 w 2997200"/>
              <a:gd name="connsiteY2" fmla="*/ 1447006 h 2894012"/>
              <a:gd name="connsiteX3" fmla="*/ 1498600 w 2997200"/>
              <a:gd name="connsiteY3" fmla="*/ 2894012 h 2894012"/>
              <a:gd name="connsiteX4" fmla="*/ 0 w 2997200"/>
              <a:gd name="connsiteY4" fmla="*/ 1447006 h 2894012"/>
              <a:gd name="connsiteX0" fmla="*/ 0 w 2997200"/>
              <a:gd name="connsiteY0" fmla="*/ 2144590 h 3591596"/>
              <a:gd name="connsiteX1" fmla="*/ 1913379 w 2997200"/>
              <a:gd name="connsiteY1" fmla="*/ 0 h 3591596"/>
              <a:gd name="connsiteX2" fmla="*/ 2997200 w 2997200"/>
              <a:gd name="connsiteY2" fmla="*/ 2144590 h 3591596"/>
              <a:gd name="connsiteX3" fmla="*/ 1498600 w 2997200"/>
              <a:gd name="connsiteY3" fmla="*/ 3591596 h 3591596"/>
              <a:gd name="connsiteX4" fmla="*/ 0 w 2997200"/>
              <a:gd name="connsiteY4" fmla="*/ 2144590 h 3591596"/>
              <a:gd name="connsiteX0" fmla="*/ 0 w 3355418"/>
              <a:gd name="connsiteY0" fmla="*/ 2144590 h 3591596"/>
              <a:gd name="connsiteX1" fmla="*/ 1913379 w 3355418"/>
              <a:gd name="connsiteY1" fmla="*/ 0 h 3591596"/>
              <a:gd name="connsiteX2" fmla="*/ 3355418 w 3355418"/>
              <a:gd name="connsiteY2" fmla="*/ 1494141 h 3591596"/>
              <a:gd name="connsiteX3" fmla="*/ 1498600 w 3355418"/>
              <a:gd name="connsiteY3" fmla="*/ 3591596 h 3591596"/>
              <a:gd name="connsiteX4" fmla="*/ 0 w 3355418"/>
              <a:gd name="connsiteY4" fmla="*/ 2144590 h 3591596"/>
              <a:gd name="connsiteX0" fmla="*/ 0 w 3355418"/>
              <a:gd name="connsiteY0" fmla="*/ 2144590 h 3601023"/>
              <a:gd name="connsiteX1" fmla="*/ 1913379 w 3355418"/>
              <a:gd name="connsiteY1" fmla="*/ 0 h 3601023"/>
              <a:gd name="connsiteX2" fmla="*/ 3355418 w 3355418"/>
              <a:gd name="connsiteY2" fmla="*/ 1494141 h 3601023"/>
              <a:gd name="connsiteX3" fmla="*/ 2356440 w 3355418"/>
              <a:gd name="connsiteY3" fmla="*/ 3601023 h 3601023"/>
              <a:gd name="connsiteX4" fmla="*/ 0 w 3355418"/>
              <a:gd name="connsiteY4" fmla="*/ 2144590 h 3601023"/>
              <a:gd name="connsiteX0" fmla="*/ 0 w 3129174"/>
              <a:gd name="connsiteY0" fmla="*/ 3586891 h 3601023"/>
              <a:gd name="connsiteX1" fmla="*/ 1687135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87135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40001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40001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006344"/>
              <a:gd name="connsiteY0" fmla="*/ 3586891 h 3591596"/>
              <a:gd name="connsiteX1" fmla="*/ 1640001 w 3006344"/>
              <a:gd name="connsiteY1" fmla="*/ 0 h 3591596"/>
              <a:gd name="connsiteX2" fmla="*/ 3006344 w 3006344"/>
              <a:gd name="connsiteY2" fmla="*/ 1480493 h 3591596"/>
              <a:gd name="connsiteX3" fmla="*/ 2101916 w 3006344"/>
              <a:gd name="connsiteY3" fmla="*/ 3591596 h 3591596"/>
              <a:gd name="connsiteX4" fmla="*/ 0 w 3006344"/>
              <a:gd name="connsiteY4" fmla="*/ 3586891 h 3591596"/>
              <a:gd name="connsiteX0" fmla="*/ 0 w 3115526"/>
              <a:gd name="connsiteY0" fmla="*/ 3586891 h 3591596"/>
              <a:gd name="connsiteX1" fmla="*/ 1640001 w 3115526"/>
              <a:gd name="connsiteY1" fmla="*/ 0 h 3591596"/>
              <a:gd name="connsiteX2" fmla="*/ 3115526 w 3115526"/>
              <a:gd name="connsiteY2" fmla="*/ 1494141 h 3591596"/>
              <a:gd name="connsiteX3" fmla="*/ 2101916 w 3115526"/>
              <a:gd name="connsiteY3" fmla="*/ 3591596 h 3591596"/>
              <a:gd name="connsiteX4" fmla="*/ 0 w 3115526"/>
              <a:gd name="connsiteY4" fmla="*/ 3586891 h 3591596"/>
              <a:gd name="connsiteX0" fmla="*/ 0 w 3067759"/>
              <a:gd name="connsiteY0" fmla="*/ 3586891 h 3591596"/>
              <a:gd name="connsiteX1" fmla="*/ 1592234 w 3067759"/>
              <a:gd name="connsiteY1" fmla="*/ 0 h 3591596"/>
              <a:gd name="connsiteX2" fmla="*/ 3067759 w 3067759"/>
              <a:gd name="connsiteY2" fmla="*/ 1494141 h 3591596"/>
              <a:gd name="connsiteX3" fmla="*/ 2054149 w 3067759"/>
              <a:gd name="connsiteY3" fmla="*/ 3591596 h 3591596"/>
              <a:gd name="connsiteX4" fmla="*/ 0 w 306775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1879" h="3591596">
                <a:moveTo>
                  <a:pt x="0" y="3586891"/>
                </a:moveTo>
                <a:cubicBezTo>
                  <a:pt x="356958" y="1324696"/>
                  <a:pt x="1625292" y="817"/>
                  <a:pt x="1626354" y="0"/>
                </a:cubicBezTo>
                <a:lnTo>
                  <a:pt x="3101879" y="1494141"/>
                </a:lnTo>
                <a:cubicBezTo>
                  <a:pt x="3079971" y="1486282"/>
                  <a:pt x="2346481" y="2247552"/>
                  <a:pt x="2095093" y="3591596"/>
                </a:cubicBezTo>
                <a:lnTo>
                  <a:pt x="0" y="3586891"/>
                </a:lnTo>
                <a:close/>
              </a:path>
            </a:pathLst>
          </a:custGeom>
          <a:solidFill>
            <a:schemeClr val="accent3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766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FBB669-3E4A-0890-FBD6-7FDB2280B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32000"/>
            <a:ext cx="10515600" cy="1325563"/>
          </a:xfrm>
        </p:spPr>
        <p:txBody>
          <a:bodyPr wrap="square"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90FA72F-C058-D583-72FD-3EE70B2A1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FAFE63-FC9E-D423-CD38-BFE493265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19375"/>
            <a:ext cx="5157787" cy="31242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59DF600-6C6F-C3D2-6076-3EBA9BAEF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2B952A9-49DE-FA8E-E310-14AC88B5E7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19375"/>
            <a:ext cx="5183188" cy="31242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38EE422-3535-613C-4C47-9BCBA7EC0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728E-A6C5-4A9F-8B60-E4F2F12B9961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B7B686F-A943-AA0A-93F0-E82758946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7D166C0-F9C5-4610-8DDA-D01674A49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A002-175B-417F-B94E-052503528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60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8C6577-2641-F73E-2254-49926F679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9B54CC3-CEF8-0834-BA4C-C14C2AE69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728E-A6C5-4A9F-8B60-E4F2F12B9961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7D62E6C-B511-9E68-CAAA-8CE0578A4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F430EDB-2505-DC25-645B-525961732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A002-175B-417F-B94E-052503528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9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Otsikkodia kuvapoh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 2">
            <a:extLst>
              <a:ext uri="{FF2B5EF4-FFF2-40B4-BE49-F238E27FC236}">
                <a16:creationId xmlns:a16="http://schemas.microsoft.com/office/drawing/2014/main" id="{DD136836-5AB4-E1A5-8012-781B7354DA30}"/>
              </a:ext>
            </a:extLst>
          </p:cNvPr>
          <p:cNvSpPr/>
          <p:nvPr/>
        </p:nvSpPr>
        <p:spPr>
          <a:xfrm>
            <a:off x="0" y="-40945"/>
            <a:ext cx="8106770" cy="6905280"/>
          </a:xfrm>
          <a:custGeom>
            <a:avLst/>
            <a:gdLst>
              <a:gd name="connsiteX0" fmla="*/ 8140381 w 8140380"/>
              <a:gd name="connsiteY0" fmla="*/ 6876976 h 6933908"/>
              <a:gd name="connsiteX1" fmla="*/ 8001013 w 8140380"/>
              <a:gd name="connsiteY1" fmla="*/ 6933908 h 6933908"/>
              <a:gd name="connsiteX2" fmla="*/ 1116318 w 8140380"/>
              <a:gd name="connsiteY2" fmla="*/ 6933908 h 6933908"/>
              <a:gd name="connsiteX3" fmla="*/ 0 w 8140380"/>
              <a:gd name="connsiteY3" fmla="*/ 5714340 h 6933908"/>
              <a:gd name="connsiteX4" fmla="*/ 0 w 8140380"/>
              <a:gd name="connsiteY4" fmla="*/ 0 h 6933908"/>
              <a:gd name="connsiteX5" fmla="*/ 2499515 w 8140380"/>
              <a:gd name="connsiteY5" fmla="*/ 0 h 6933908"/>
              <a:gd name="connsiteX6" fmla="*/ 8140381 w 8140380"/>
              <a:gd name="connsiteY6" fmla="*/ 6876976 h 6933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40380" h="6933908">
                <a:moveTo>
                  <a:pt x="8140381" y="6876976"/>
                </a:moveTo>
                <a:lnTo>
                  <a:pt x="8001013" y="6933908"/>
                </a:lnTo>
                <a:lnTo>
                  <a:pt x="1116318" y="6933908"/>
                </a:lnTo>
                <a:cubicBezTo>
                  <a:pt x="767279" y="6505881"/>
                  <a:pt x="394668" y="6098944"/>
                  <a:pt x="0" y="5714340"/>
                </a:cubicBezTo>
                <a:lnTo>
                  <a:pt x="0" y="0"/>
                </a:lnTo>
                <a:lnTo>
                  <a:pt x="2499515" y="0"/>
                </a:lnTo>
                <a:cubicBezTo>
                  <a:pt x="4843121" y="1849823"/>
                  <a:pt x="6779515" y="4198943"/>
                  <a:pt x="8140381" y="6876976"/>
                </a:cubicBez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E45BF516-81CA-4A2D-FAA4-865C97183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190904"/>
            <a:ext cx="5815263" cy="2387600"/>
          </a:xfrm>
        </p:spPr>
        <p:txBody>
          <a:bodyPr lIns="0" tIns="0" rIns="0" bIns="0"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141594F8-33DF-25C5-04D6-6BA89201B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729079"/>
            <a:ext cx="5815263" cy="41837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pic>
        <p:nvPicPr>
          <p:cNvPr id="21" name="Kuva 20" descr="Avoimen hallinnon tunnus.">
            <a:extLst>
              <a:ext uri="{FF2B5EF4-FFF2-40B4-BE49-F238E27FC236}">
                <a16:creationId xmlns:a16="http://schemas.microsoft.com/office/drawing/2014/main" id="{A20F1ACE-5D96-4D66-9459-AE5F8967A4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4630" y="783943"/>
            <a:ext cx="2743200" cy="1166028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CAF0E6-DFF2-F6E4-E013-A57F932AA5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69868" y="6356350"/>
            <a:ext cx="1143000" cy="365125"/>
          </a:xfrm>
        </p:spPr>
        <p:txBody>
          <a:bodyPr/>
          <a:lstStyle/>
          <a:p>
            <a:fld id="{2340728E-A6C5-4A9F-8B60-E4F2F12B9961}" type="datetimeFigureOut">
              <a:rPr lang="en-GB" smtClean="0"/>
              <a:t>14/02/2024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48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Otsikkodia sininen pohja +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002C9A9A-3BA9-ED57-5277-8DAB2CA7C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190904"/>
            <a:ext cx="6116053" cy="2387600"/>
          </a:xfrm>
        </p:spPr>
        <p:txBody>
          <a:bodyPr lIns="0" tIns="0" rIns="0" bIns="0"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15" name="Alaotsikko 2">
            <a:extLst>
              <a:ext uri="{FF2B5EF4-FFF2-40B4-BE49-F238E27FC236}">
                <a16:creationId xmlns:a16="http://schemas.microsoft.com/office/drawing/2014/main" id="{046DDA05-D614-0E77-29ED-8194C79FC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729079"/>
            <a:ext cx="6116053" cy="41837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pic>
        <p:nvPicPr>
          <p:cNvPr id="3" name="Kuva 2" descr="Avoimen hallinnon tunnus.">
            <a:extLst>
              <a:ext uri="{FF2B5EF4-FFF2-40B4-BE49-F238E27FC236}">
                <a16:creationId xmlns:a16="http://schemas.microsoft.com/office/drawing/2014/main" id="{E7706244-32BB-61B9-1B41-89B96F2CB2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4630" y="783943"/>
            <a:ext cx="2743200" cy="1166028"/>
          </a:xfrm>
          <a:prstGeom prst="rect">
            <a:avLst/>
          </a:prstGeom>
        </p:spPr>
      </p:pic>
      <p:sp>
        <p:nvSpPr>
          <p:cNvPr id="2" name="Kuvan paikkamerkki 19" descr="Tähän tulee alt-teksti kuvalle.">
            <a:extLst>
              <a:ext uri="{FF2B5EF4-FFF2-40B4-BE49-F238E27FC236}">
                <a16:creationId xmlns:a16="http://schemas.microsoft.com/office/drawing/2014/main" id="{E02F48DD-BE05-7A17-553F-15FA698F43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02723" y="-509160"/>
            <a:ext cx="6296167" cy="8111323"/>
          </a:xfrm>
          <a:custGeom>
            <a:avLst/>
            <a:gdLst>
              <a:gd name="connsiteX0" fmla="*/ 1666182 w 3135984"/>
              <a:gd name="connsiteY0" fmla="*/ 0 h 4040074"/>
              <a:gd name="connsiteX1" fmla="*/ 3135984 w 3135984"/>
              <a:gd name="connsiteY1" fmla="*/ 1475847 h 4040074"/>
              <a:gd name="connsiteX2" fmla="*/ 2077818 w 3135984"/>
              <a:gd name="connsiteY2" fmla="*/ 4040074 h 4040074"/>
              <a:gd name="connsiteX3" fmla="*/ 0 w 3135984"/>
              <a:gd name="connsiteY3" fmla="*/ 4040074 h 4040074"/>
              <a:gd name="connsiteX4" fmla="*/ 1666182 w 3135984"/>
              <a:gd name="connsiteY4" fmla="*/ 0 h 404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984" h="4040074">
                <a:moveTo>
                  <a:pt x="1666182" y="0"/>
                </a:moveTo>
                <a:lnTo>
                  <a:pt x="3135984" y="1475847"/>
                </a:lnTo>
                <a:cubicBezTo>
                  <a:pt x="2549121" y="2219059"/>
                  <a:pt x="2185824" y="3098977"/>
                  <a:pt x="2077818" y="4040074"/>
                </a:cubicBezTo>
                <a:lnTo>
                  <a:pt x="0" y="4040074"/>
                </a:lnTo>
                <a:cubicBezTo>
                  <a:pt x="122358" y="2558184"/>
                  <a:pt x="708468" y="1136718"/>
                  <a:pt x="166618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CAF0E6-DFF2-F6E4-E013-A57F932AA5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74016" y="6356350"/>
            <a:ext cx="11430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340728E-A6C5-4A9F-8B60-E4F2F12B9961}" type="datetimeFigureOut">
              <a:rPr lang="en-GB" smtClean="0"/>
              <a:pPr/>
              <a:t>14/02/2024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3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Otsikkodia kuvapoh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apaamuotoinen: Muoto 5">
            <a:extLst>
              <a:ext uri="{FF2B5EF4-FFF2-40B4-BE49-F238E27FC236}">
                <a16:creationId xmlns:a16="http://schemas.microsoft.com/office/drawing/2014/main" id="{3D84E91B-75CB-76B5-9CD3-5F02D26F51FD}"/>
              </a:ext>
            </a:extLst>
          </p:cNvPr>
          <p:cNvSpPr/>
          <p:nvPr userDrawn="1"/>
        </p:nvSpPr>
        <p:spPr>
          <a:xfrm rot="4047012">
            <a:off x="-4035570" y="-1296766"/>
            <a:ext cx="11560723" cy="8975340"/>
          </a:xfrm>
          <a:custGeom>
            <a:avLst/>
            <a:gdLst>
              <a:gd name="connsiteX0" fmla="*/ 1153911 w 1153911"/>
              <a:gd name="connsiteY0" fmla="*/ 0 h 895856"/>
              <a:gd name="connsiteX1" fmla="*/ 1153911 w 1153911"/>
              <a:gd name="connsiteY1" fmla="*/ 593570 h 895856"/>
              <a:gd name="connsiteX2" fmla="*/ 421605 w 1153911"/>
              <a:gd name="connsiteY2" fmla="*/ 895856 h 895856"/>
              <a:gd name="connsiteX3" fmla="*/ 0 w 1153911"/>
              <a:gd name="connsiteY3" fmla="*/ 475978 h 895856"/>
              <a:gd name="connsiteX4" fmla="*/ 1153911 w 1153911"/>
              <a:gd name="connsiteY4" fmla="*/ 0 h 8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911" h="895856">
                <a:moveTo>
                  <a:pt x="1153911" y="0"/>
                </a:moveTo>
                <a:lnTo>
                  <a:pt x="1153911" y="593570"/>
                </a:lnTo>
                <a:cubicBezTo>
                  <a:pt x="885500" y="624424"/>
                  <a:pt x="633918" y="728207"/>
                  <a:pt x="421605" y="895856"/>
                </a:cubicBezTo>
                <a:lnTo>
                  <a:pt x="0" y="475978"/>
                </a:lnTo>
                <a:cubicBezTo>
                  <a:pt x="324295" y="202172"/>
                  <a:pt x="730365" y="34738"/>
                  <a:pt x="1153911" y="0"/>
                </a:cubicBezTo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A20F1ACE-5D96-4D66-9459-AE5F8967A4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4630" y="783943"/>
            <a:ext cx="2743200" cy="1166028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CAF0E6-DFF2-F6E4-E013-A57F932AA5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69868" y="6356350"/>
            <a:ext cx="1143000" cy="365125"/>
          </a:xfrm>
        </p:spPr>
        <p:txBody>
          <a:bodyPr/>
          <a:lstStyle/>
          <a:p>
            <a:fld id="{2340728E-A6C5-4A9F-8B60-E4F2F12B9961}" type="datetimeFigureOut">
              <a:rPr lang="en-GB" smtClean="0"/>
              <a:t>14/02/2024</a:t>
            </a:fld>
            <a:endParaRPr lang="en-GB" dirty="0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E45BF516-81CA-4A2D-FAA4-865C97183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190904"/>
            <a:ext cx="5815263" cy="2387600"/>
          </a:xfrm>
        </p:spPr>
        <p:txBody>
          <a:bodyPr lIns="0" tIns="0" rIns="0" bIns="0"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141594F8-33DF-25C5-04D6-6BA89201B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729079"/>
            <a:ext cx="5815263" cy="41837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720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Otsikkodia sininen pohja +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DA755B-AD5A-E551-EC00-64923E9F8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190904"/>
            <a:ext cx="6116053" cy="2387600"/>
          </a:xfrm>
        </p:spPr>
        <p:txBody>
          <a:bodyPr lIns="0" tIns="0" rIns="0" bIns="0"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AD7DA09-47AB-AF55-781C-71F6252D69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729079"/>
            <a:ext cx="6116053" cy="41837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pic>
        <p:nvPicPr>
          <p:cNvPr id="21" name="Kuva 20" descr="Avoimen hallinnon tunnus.">
            <a:extLst>
              <a:ext uri="{FF2B5EF4-FFF2-40B4-BE49-F238E27FC236}">
                <a16:creationId xmlns:a16="http://schemas.microsoft.com/office/drawing/2014/main" id="{A20F1ACE-5D96-4D66-9459-AE5F8967A4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4630" y="783943"/>
            <a:ext cx="2743200" cy="1166028"/>
          </a:xfrm>
          <a:prstGeom prst="rect">
            <a:avLst/>
          </a:prstGeom>
        </p:spPr>
      </p:pic>
      <p:sp>
        <p:nvSpPr>
          <p:cNvPr id="11" name="Kuvan paikkamerkki 10" descr="Tähän tulee alt-teksti kuvalle.">
            <a:extLst>
              <a:ext uri="{FF2B5EF4-FFF2-40B4-BE49-F238E27FC236}">
                <a16:creationId xmlns:a16="http://schemas.microsoft.com/office/drawing/2014/main" id="{EC0F35B8-5DDD-1BA7-7C21-A18B43ABCB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6878" y="-484274"/>
            <a:ext cx="3135232" cy="4038561"/>
          </a:xfrm>
          <a:custGeom>
            <a:avLst/>
            <a:gdLst>
              <a:gd name="connsiteX0" fmla="*/ 0 w 3135232"/>
              <a:gd name="connsiteY0" fmla="*/ 0 h 4038561"/>
              <a:gd name="connsiteX1" fmla="*/ 2077818 w 3135232"/>
              <a:gd name="connsiteY1" fmla="*/ 0 h 4038561"/>
              <a:gd name="connsiteX2" fmla="*/ 3135232 w 3135232"/>
              <a:gd name="connsiteY2" fmla="*/ 2563470 h 4038561"/>
              <a:gd name="connsiteX3" fmla="*/ 1666182 w 3135232"/>
              <a:gd name="connsiteY3" fmla="*/ 4038561 h 4038561"/>
              <a:gd name="connsiteX4" fmla="*/ 0 w 3135232"/>
              <a:gd name="connsiteY4" fmla="*/ 0 h 4038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232" h="4038561">
                <a:moveTo>
                  <a:pt x="0" y="0"/>
                </a:moveTo>
                <a:lnTo>
                  <a:pt x="2077818" y="0"/>
                </a:lnTo>
                <a:cubicBezTo>
                  <a:pt x="2185824" y="939588"/>
                  <a:pt x="2548365" y="1820262"/>
                  <a:pt x="3135232" y="2563470"/>
                </a:cubicBezTo>
                <a:lnTo>
                  <a:pt x="1666182" y="4038561"/>
                </a:lnTo>
                <a:cubicBezTo>
                  <a:pt x="708468" y="2902599"/>
                  <a:pt x="122358" y="1481889"/>
                  <a:pt x="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CAF0E6-DFF2-F6E4-E013-A57F932AA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728E-A6C5-4A9F-8B60-E4F2F12B9961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119258-AE12-1EF5-00AD-6FF2E79DF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024859-5A27-CAA3-DD90-0CB9A78DE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A002-175B-417F-B94E-05250352858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Kuva 7">
            <a:extLst>
              <a:ext uri="{FF2B5EF4-FFF2-40B4-BE49-F238E27FC236}">
                <a16:creationId xmlns:a16="http://schemas.microsoft.com/office/drawing/2014/main" id="{0780173D-BC07-6203-56CB-8BB64539E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5828" y="2630743"/>
            <a:ext cx="2893426" cy="2947761"/>
          </a:xfrm>
          <a:custGeom>
            <a:avLst/>
            <a:gdLst>
              <a:gd name="connsiteX0" fmla="*/ 2981577 w 2981576"/>
              <a:gd name="connsiteY0" fmla="*/ 813505 h 3037567"/>
              <a:gd name="connsiteX1" fmla="*/ 2981577 w 2981576"/>
              <a:gd name="connsiteY1" fmla="*/ 3037568 h 3037567"/>
              <a:gd name="connsiteX2" fmla="*/ 0 w 2981576"/>
              <a:gd name="connsiteY2" fmla="*/ 1514886 h 3037567"/>
              <a:gd name="connsiteX3" fmla="*/ 1521406 w 2981576"/>
              <a:gd name="connsiteY3" fmla="*/ 0 h 3037567"/>
              <a:gd name="connsiteX4" fmla="*/ 2981577 w 2981576"/>
              <a:gd name="connsiteY4" fmla="*/ 813505 h 303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1576" h="3037567">
                <a:moveTo>
                  <a:pt x="2981577" y="813505"/>
                </a:moveTo>
                <a:lnTo>
                  <a:pt x="2981577" y="3037568"/>
                </a:lnTo>
                <a:cubicBezTo>
                  <a:pt x="1889816" y="2764415"/>
                  <a:pt x="865244" y="2244191"/>
                  <a:pt x="0" y="1514886"/>
                </a:cubicBezTo>
                <a:lnTo>
                  <a:pt x="1521406" y="0"/>
                </a:lnTo>
                <a:cubicBezTo>
                  <a:pt x="1966077" y="350832"/>
                  <a:pt x="2457951" y="624127"/>
                  <a:pt x="2981577" y="813505"/>
                </a:cubicBez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2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 Otsikkodia oranssi pohja + kuva">
    <p:bg>
      <p:bgPr>
        <a:solidFill>
          <a:schemeClr val="accent1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EEFE9B9B-9180-9BC3-AEB3-B5D808BDF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190904"/>
            <a:ext cx="6116053" cy="2387600"/>
          </a:xfrm>
        </p:spPr>
        <p:txBody>
          <a:bodyPr lIns="0" tIns="0" rIns="0" bIns="0" anchor="b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E1D80F0A-A82E-09BB-FF00-7F08397CB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729079"/>
            <a:ext cx="6116053" cy="41837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pic>
        <p:nvPicPr>
          <p:cNvPr id="5" name="Kuva 4" descr="Avoimen hallinnon tunnus.">
            <a:extLst>
              <a:ext uri="{FF2B5EF4-FFF2-40B4-BE49-F238E27FC236}">
                <a16:creationId xmlns:a16="http://schemas.microsoft.com/office/drawing/2014/main" id="{BEDBD751-B72A-6E44-AD9D-248DE5FDB3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4630" y="783943"/>
            <a:ext cx="2744074" cy="1166400"/>
          </a:xfrm>
          <a:prstGeom prst="rect">
            <a:avLst/>
          </a:prstGeom>
        </p:spPr>
      </p:pic>
      <p:sp>
        <p:nvSpPr>
          <p:cNvPr id="8" name="Kuvan paikkamerkki 19" descr="Tähän tulee alt-teksti kuvalle.">
            <a:extLst>
              <a:ext uri="{FF2B5EF4-FFF2-40B4-BE49-F238E27FC236}">
                <a16:creationId xmlns:a16="http://schemas.microsoft.com/office/drawing/2014/main" id="{1C99C047-EAC5-1CD4-CB13-9BE14228D7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37849" y="2817926"/>
            <a:ext cx="3135984" cy="4040074"/>
          </a:xfrm>
          <a:custGeom>
            <a:avLst/>
            <a:gdLst>
              <a:gd name="connsiteX0" fmla="*/ 1666182 w 3135984"/>
              <a:gd name="connsiteY0" fmla="*/ 0 h 4040074"/>
              <a:gd name="connsiteX1" fmla="*/ 3135984 w 3135984"/>
              <a:gd name="connsiteY1" fmla="*/ 1475847 h 4040074"/>
              <a:gd name="connsiteX2" fmla="*/ 2077818 w 3135984"/>
              <a:gd name="connsiteY2" fmla="*/ 4040074 h 4040074"/>
              <a:gd name="connsiteX3" fmla="*/ 0 w 3135984"/>
              <a:gd name="connsiteY3" fmla="*/ 4040074 h 4040074"/>
              <a:gd name="connsiteX4" fmla="*/ 1666182 w 3135984"/>
              <a:gd name="connsiteY4" fmla="*/ 0 h 404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984" h="4040074">
                <a:moveTo>
                  <a:pt x="1666182" y="0"/>
                </a:moveTo>
                <a:lnTo>
                  <a:pt x="3135984" y="1475847"/>
                </a:lnTo>
                <a:cubicBezTo>
                  <a:pt x="2549121" y="2219059"/>
                  <a:pt x="2185824" y="3098977"/>
                  <a:pt x="2077818" y="4040074"/>
                </a:cubicBezTo>
                <a:lnTo>
                  <a:pt x="0" y="4040074"/>
                </a:lnTo>
                <a:cubicBezTo>
                  <a:pt x="122358" y="2558184"/>
                  <a:pt x="708468" y="1136718"/>
                  <a:pt x="166618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CAF0E6-DFF2-F6E4-E013-A57F932AA5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74016" y="6356350"/>
            <a:ext cx="11430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340728E-A6C5-4A9F-8B60-E4F2F12B9961}" type="datetimeFigureOut">
              <a:rPr lang="en-GB" smtClean="0"/>
              <a:pPr/>
              <a:t>14/02/2024</a:t>
            </a:fld>
            <a:endParaRPr lang="en-GB" dirty="0"/>
          </a:p>
        </p:txBody>
      </p:sp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693A8C53-BB0D-5B5F-5623-5A8585446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74172" y="641847"/>
            <a:ext cx="4039317" cy="3135984"/>
          </a:xfrm>
          <a:custGeom>
            <a:avLst/>
            <a:gdLst>
              <a:gd name="connsiteX0" fmla="*/ 1153911 w 1153911"/>
              <a:gd name="connsiteY0" fmla="*/ 0 h 895856"/>
              <a:gd name="connsiteX1" fmla="*/ 1153911 w 1153911"/>
              <a:gd name="connsiteY1" fmla="*/ 593570 h 895856"/>
              <a:gd name="connsiteX2" fmla="*/ 421605 w 1153911"/>
              <a:gd name="connsiteY2" fmla="*/ 895856 h 895856"/>
              <a:gd name="connsiteX3" fmla="*/ 0 w 1153911"/>
              <a:gd name="connsiteY3" fmla="*/ 475978 h 895856"/>
              <a:gd name="connsiteX4" fmla="*/ 1153911 w 1153911"/>
              <a:gd name="connsiteY4" fmla="*/ 0 h 8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911" h="895856">
                <a:moveTo>
                  <a:pt x="1153911" y="0"/>
                </a:moveTo>
                <a:lnTo>
                  <a:pt x="1153911" y="593570"/>
                </a:lnTo>
                <a:cubicBezTo>
                  <a:pt x="885500" y="624424"/>
                  <a:pt x="633918" y="728207"/>
                  <a:pt x="421605" y="895856"/>
                </a:cubicBezTo>
                <a:lnTo>
                  <a:pt x="0" y="475978"/>
                </a:lnTo>
                <a:cubicBezTo>
                  <a:pt x="324295" y="202172"/>
                  <a:pt x="730365" y="34738"/>
                  <a:pt x="1153911" y="0"/>
                </a:cubicBezTo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41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 Otsikkodia oranssi  pohja + kuva 2">
    <p:bg>
      <p:bgPr>
        <a:solidFill>
          <a:schemeClr val="accent1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002C9A9A-3BA9-ED57-5277-8DAB2CA7C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190904"/>
            <a:ext cx="6116053" cy="2387600"/>
          </a:xfrm>
        </p:spPr>
        <p:txBody>
          <a:bodyPr lIns="0" tIns="0" rIns="0" bIns="0" anchor="b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15" name="Alaotsikko 2">
            <a:extLst>
              <a:ext uri="{FF2B5EF4-FFF2-40B4-BE49-F238E27FC236}">
                <a16:creationId xmlns:a16="http://schemas.microsoft.com/office/drawing/2014/main" id="{046DDA05-D614-0E77-29ED-8194C79FC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729079"/>
            <a:ext cx="6116053" cy="41837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pic>
        <p:nvPicPr>
          <p:cNvPr id="5" name="Kuva 4" descr="Avoimen hallinnon tunnus.">
            <a:extLst>
              <a:ext uri="{FF2B5EF4-FFF2-40B4-BE49-F238E27FC236}">
                <a16:creationId xmlns:a16="http://schemas.microsoft.com/office/drawing/2014/main" id="{113E33A3-2CDD-0775-6FB4-88274F7525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4630" y="783943"/>
            <a:ext cx="2744074" cy="1166400"/>
          </a:xfrm>
          <a:prstGeom prst="rect">
            <a:avLst/>
          </a:prstGeom>
        </p:spPr>
      </p:pic>
      <p:sp>
        <p:nvSpPr>
          <p:cNvPr id="2" name="Kuvan paikkamerkki 19" descr="Tähän tulee alt-teksti kuvalle.">
            <a:extLst>
              <a:ext uri="{FF2B5EF4-FFF2-40B4-BE49-F238E27FC236}">
                <a16:creationId xmlns:a16="http://schemas.microsoft.com/office/drawing/2014/main" id="{E02F48DD-BE05-7A17-553F-15FA698F43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02723" y="-509160"/>
            <a:ext cx="6296167" cy="8111323"/>
          </a:xfrm>
          <a:custGeom>
            <a:avLst/>
            <a:gdLst>
              <a:gd name="connsiteX0" fmla="*/ 1666182 w 3135984"/>
              <a:gd name="connsiteY0" fmla="*/ 0 h 4040074"/>
              <a:gd name="connsiteX1" fmla="*/ 3135984 w 3135984"/>
              <a:gd name="connsiteY1" fmla="*/ 1475847 h 4040074"/>
              <a:gd name="connsiteX2" fmla="*/ 2077818 w 3135984"/>
              <a:gd name="connsiteY2" fmla="*/ 4040074 h 4040074"/>
              <a:gd name="connsiteX3" fmla="*/ 0 w 3135984"/>
              <a:gd name="connsiteY3" fmla="*/ 4040074 h 4040074"/>
              <a:gd name="connsiteX4" fmla="*/ 1666182 w 3135984"/>
              <a:gd name="connsiteY4" fmla="*/ 0 h 404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984" h="4040074">
                <a:moveTo>
                  <a:pt x="1666182" y="0"/>
                </a:moveTo>
                <a:lnTo>
                  <a:pt x="3135984" y="1475847"/>
                </a:lnTo>
                <a:cubicBezTo>
                  <a:pt x="2549121" y="2219059"/>
                  <a:pt x="2185824" y="3098977"/>
                  <a:pt x="2077818" y="4040074"/>
                </a:cubicBezTo>
                <a:lnTo>
                  <a:pt x="0" y="4040074"/>
                </a:lnTo>
                <a:cubicBezTo>
                  <a:pt x="122358" y="2558184"/>
                  <a:pt x="708468" y="1136718"/>
                  <a:pt x="166618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CAF0E6-DFF2-F6E4-E013-A57F932AA5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74016" y="6356350"/>
            <a:ext cx="11430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340728E-A6C5-4A9F-8B60-E4F2F12B9961}" type="datetimeFigureOut">
              <a:rPr lang="en-GB" smtClean="0"/>
              <a:pPr/>
              <a:t>14/02/2024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863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9C9149-DC04-ED90-4BEF-A07A4334B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>
            <a:lvl1pPr>
              <a:defRPr sz="36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93CC72-7760-08C5-7D39-023A2DE46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F50485-F335-7F21-2DFA-BE8B3C58F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728E-A6C5-4A9F-8B60-E4F2F12B9961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AF3628-3D59-5E20-9759-D36498F87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91C6FB8-CDBE-DBF9-82C6-CD9A586A1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A002-175B-417F-B94E-052503528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17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9C9149-DC04-ED90-4BEF-A07A4334B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110"/>
            <a:ext cx="7413191" cy="1325563"/>
          </a:xfrm>
        </p:spPr>
        <p:txBody>
          <a:bodyPr wrap="square">
            <a:normAutofit/>
          </a:bodyPr>
          <a:lstStyle>
            <a:lvl1pPr>
              <a:defRPr sz="36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93CC72-7760-08C5-7D39-023A2DE46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8925"/>
            <a:ext cx="7413191" cy="41980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10" name="Kuvan paikkamerkki 19">
            <a:extLst>
              <a:ext uri="{FF2B5EF4-FFF2-40B4-BE49-F238E27FC236}">
                <a16:creationId xmlns:a16="http://schemas.microsoft.com/office/drawing/2014/main" id="{59DC2C04-6B8C-0871-C181-FE0DA4086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1391" y="2915738"/>
            <a:ext cx="3404731" cy="3942262"/>
          </a:xfrm>
          <a:custGeom>
            <a:avLst/>
            <a:gdLst>
              <a:gd name="connsiteX0" fmla="*/ 0 w 2997200"/>
              <a:gd name="connsiteY0" fmla="*/ 1447006 h 2894012"/>
              <a:gd name="connsiteX1" fmla="*/ 1498600 w 2997200"/>
              <a:gd name="connsiteY1" fmla="*/ 0 h 2894012"/>
              <a:gd name="connsiteX2" fmla="*/ 2997200 w 2997200"/>
              <a:gd name="connsiteY2" fmla="*/ 1447006 h 2894012"/>
              <a:gd name="connsiteX3" fmla="*/ 1498600 w 2997200"/>
              <a:gd name="connsiteY3" fmla="*/ 2894012 h 2894012"/>
              <a:gd name="connsiteX4" fmla="*/ 0 w 2997200"/>
              <a:gd name="connsiteY4" fmla="*/ 1447006 h 2894012"/>
              <a:gd name="connsiteX0" fmla="*/ 0 w 2997200"/>
              <a:gd name="connsiteY0" fmla="*/ 2144590 h 3591596"/>
              <a:gd name="connsiteX1" fmla="*/ 1913379 w 2997200"/>
              <a:gd name="connsiteY1" fmla="*/ 0 h 3591596"/>
              <a:gd name="connsiteX2" fmla="*/ 2997200 w 2997200"/>
              <a:gd name="connsiteY2" fmla="*/ 2144590 h 3591596"/>
              <a:gd name="connsiteX3" fmla="*/ 1498600 w 2997200"/>
              <a:gd name="connsiteY3" fmla="*/ 3591596 h 3591596"/>
              <a:gd name="connsiteX4" fmla="*/ 0 w 2997200"/>
              <a:gd name="connsiteY4" fmla="*/ 2144590 h 3591596"/>
              <a:gd name="connsiteX0" fmla="*/ 0 w 3355418"/>
              <a:gd name="connsiteY0" fmla="*/ 2144590 h 3591596"/>
              <a:gd name="connsiteX1" fmla="*/ 1913379 w 3355418"/>
              <a:gd name="connsiteY1" fmla="*/ 0 h 3591596"/>
              <a:gd name="connsiteX2" fmla="*/ 3355418 w 3355418"/>
              <a:gd name="connsiteY2" fmla="*/ 1494141 h 3591596"/>
              <a:gd name="connsiteX3" fmla="*/ 1498600 w 3355418"/>
              <a:gd name="connsiteY3" fmla="*/ 3591596 h 3591596"/>
              <a:gd name="connsiteX4" fmla="*/ 0 w 3355418"/>
              <a:gd name="connsiteY4" fmla="*/ 2144590 h 3591596"/>
              <a:gd name="connsiteX0" fmla="*/ 0 w 3355418"/>
              <a:gd name="connsiteY0" fmla="*/ 2144590 h 3601023"/>
              <a:gd name="connsiteX1" fmla="*/ 1913379 w 3355418"/>
              <a:gd name="connsiteY1" fmla="*/ 0 h 3601023"/>
              <a:gd name="connsiteX2" fmla="*/ 3355418 w 3355418"/>
              <a:gd name="connsiteY2" fmla="*/ 1494141 h 3601023"/>
              <a:gd name="connsiteX3" fmla="*/ 2356440 w 3355418"/>
              <a:gd name="connsiteY3" fmla="*/ 3601023 h 3601023"/>
              <a:gd name="connsiteX4" fmla="*/ 0 w 3355418"/>
              <a:gd name="connsiteY4" fmla="*/ 2144590 h 3601023"/>
              <a:gd name="connsiteX0" fmla="*/ 0 w 3129174"/>
              <a:gd name="connsiteY0" fmla="*/ 3586891 h 3601023"/>
              <a:gd name="connsiteX1" fmla="*/ 1687135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87135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40001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40001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006344"/>
              <a:gd name="connsiteY0" fmla="*/ 3586891 h 3591596"/>
              <a:gd name="connsiteX1" fmla="*/ 1640001 w 3006344"/>
              <a:gd name="connsiteY1" fmla="*/ 0 h 3591596"/>
              <a:gd name="connsiteX2" fmla="*/ 3006344 w 3006344"/>
              <a:gd name="connsiteY2" fmla="*/ 1480493 h 3591596"/>
              <a:gd name="connsiteX3" fmla="*/ 2101916 w 3006344"/>
              <a:gd name="connsiteY3" fmla="*/ 3591596 h 3591596"/>
              <a:gd name="connsiteX4" fmla="*/ 0 w 3006344"/>
              <a:gd name="connsiteY4" fmla="*/ 3586891 h 3591596"/>
              <a:gd name="connsiteX0" fmla="*/ 0 w 3115526"/>
              <a:gd name="connsiteY0" fmla="*/ 3586891 h 3591596"/>
              <a:gd name="connsiteX1" fmla="*/ 1640001 w 3115526"/>
              <a:gd name="connsiteY1" fmla="*/ 0 h 3591596"/>
              <a:gd name="connsiteX2" fmla="*/ 3115526 w 3115526"/>
              <a:gd name="connsiteY2" fmla="*/ 1494141 h 3591596"/>
              <a:gd name="connsiteX3" fmla="*/ 2101916 w 3115526"/>
              <a:gd name="connsiteY3" fmla="*/ 3591596 h 3591596"/>
              <a:gd name="connsiteX4" fmla="*/ 0 w 3115526"/>
              <a:gd name="connsiteY4" fmla="*/ 3586891 h 3591596"/>
              <a:gd name="connsiteX0" fmla="*/ 0 w 3067759"/>
              <a:gd name="connsiteY0" fmla="*/ 3586891 h 3591596"/>
              <a:gd name="connsiteX1" fmla="*/ 1592234 w 3067759"/>
              <a:gd name="connsiteY1" fmla="*/ 0 h 3591596"/>
              <a:gd name="connsiteX2" fmla="*/ 3067759 w 3067759"/>
              <a:gd name="connsiteY2" fmla="*/ 1494141 h 3591596"/>
              <a:gd name="connsiteX3" fmla="*/ 2054149 w 3067759"/>
              <a:gd name="connsiteY3" fmla="*/ 3591596 h 3591596"/>
              <a:gd name="connsiteX4" fmla="*/ 0 w 306775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1879" h="3591596">
                <a:moveTo>
                  <a:pt x="0" y="3586891"/>
                </a:moveTo>
                <a:cubicBezTo>
                  <a:pt x="356958" y="1324696"/>
                  <a:pt x="1625292" y="817"/>
                  <a:pt x="1626354" y="0"/>
                </a:cubicBezTo>
                <a:lnTo>
                  <a:pt x="3101879" y="1494141"/>
                </a:lnTo>
                <a:cubicBezTo>
                  <a:pt x="3079971" y="1486282"/>
                  <a:pt x="2346481" y="2247552"/>
                  <a:pt x="2095093" y="3591596"/>
                </a:cubicBezTo>
                <a:lnTo>
                  <a:pt x="0" y="3586891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F50485-F335-7F21-2DFA-BE8B3C58F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728E-A6C5-4A9F-8B60-E4F2F12B9961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AF3628-3D59-5E20-9759-D36498F87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91C6FB8-CDBE-DBF9-82C6-CD9A586A1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A002-175B-417F-B94E-05250352858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Kuva 7">
            <a:extLst>
              <a:ext uri="{FF2B5EF4-FFF2-40B4-BE49-F238E27FC236}">
                <a16:creationId xmlns:a16="http://schemas.microsoft.com/office/drawing/2014/main" id="{F33EA530-3FCE-66EF-63E4-1D6790AD7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541111" y="719798"/>
            <a:ext cx="3188537" cy="3248414"/>
          </a:xfrm>
          <a:custGeom>
            <a:avLst/>
            <a:gdLst>
              <a:gd name="connsiteX0" fmla="*/ 2981577 w 2981576"/>
              <a:gd name="connsiteY0" fmla="*/ 813505 h 3037567"/>
              <a:gd name="connsiteX1" fmla="*/ 2981577 w 2981576"/>
              <a:gd name="connsiteY1" fmla="*/ 3037568 h 3037567"/>
              <a:gd name="connsiteX2" fmla="*/ 0 w 2981576"/>
              <a:gd name="connsiteY2" fmla="*/ 1514886 h 3037567"/>
              <a:gd name="connsiteX3" fmla="*/ 1521406 w 2981576"/>
              <a:gd name="connsiteY3" fmla="*/ 0 h 3037567"/>
              <a:gd name="connsiteX4" fmla="*/ 2981577 w 2981576"/>
              <a:gd name="connsiteY4" fmla="*/ 813505 h 303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1576" h="3037567">
                <a:moveTo>
                  <a:pt x="2981577" y="813505"/>
                </a:moveTo>
                <a:lnTo>
                  <a:pt x="2981577" y="3037568"/>
                </a:lnTo>
                <a:cubicBezTo>
                  <a:pt x="1889816" y="2764415"/>
                  <a:pt x="865244" y="2244191"/>
                  <a:pt x="0" y="1514886"/>
                </a:cubicBezTo>
                <a:lnTo>
                  <a:pt x="1521406" y="0"/>
                </a:lnTo>
                <a:cubicBezTo>
                  <a:pt x="1966077" y="350832"/>
                  <a:pt x="2457951" y="624127"/>
                  <a:pt x="2981577" y="813505"/>
                </a:cubicBez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132789-7660-D9D6-8CB7-21F9841F8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1CB443-A931-41C7-C52D-AFFBDFA5DF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78925"/>
            <a:ext cx="5181600" cy="4197737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2C0BFDD-8B1C-BDA7-B85E-818BC2E9B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78925"/>
            <a:ext cx="5181600" cy="4197737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E0F357B-1E14-739E-E2E8-77CE0AC6E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728E-A6C5-4A9F-8B60-E4F2F12B9961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468E5FC-560B-D3A5-08B2-27C3C4D4D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9704A3E-EAF0-DD6D-A0F1-1A6C1104E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A002-175B-417F-B94E-052503528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51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3E5CD4-9893-EAD3-8910-897690879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9DF5818-F00B-0E81-8EEC-FDF1F9053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5587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CDC862E-1C30-51AD-6B3E-77E79F452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728E-A6C5-4A9F-8B60-E4F2F12B9961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995DAD0-CAE2-2697-CBD9-C7BF1E0B9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531293-921E-2B33-56D8-5D975D086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A002-175B-417F-B94E-052503528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12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ustakuva + tekstinosto Oran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E628E364-8BC1-7765-E463-4A37B4B54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7910014">
            <a:off x="-655693" y="34896"/>
            <a:ext cx="7052729" cy="9085990"/>
          </a:xfrm>
          <a:custGeom>
            <a:avLst/>
            <a:gdLst>
              <a:gd name="connsiteX0" fmla="*/ 895856 w 895856"/>
              <a:gd name="connsiteY0" fmla="*/ 421605 h 1154126"/>
              <a:gd name="connsiteX1" fmla="*/ 593570 w 895856"/>
              <a:gd name="connsiteY1" fmla="*/ 1154127 h 1154126"/>
              <a:gd name="connsiteX2" fmla="*/ 0 w 895856"/>
              <a:gd name="connsiteY2" fmla="*/ 1154127 h 1154126"/>
              <a:gd name="connsiteX3" fmla="*/ 475978 w 895856"/>
              <a:gd name="connsiteY3" fmla="*/ 0 h 1154126"/>
              <a:gd name="connsiteX4" fmla="*/ 895856 w 895856"/>
              <a:gd name="connsiteY4" fmla="*/ 421605 h 115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856" h="1154126">
                <a:moveTo>
                  <a:pt x="895856" y="421605"/>
                </a:moveTo>
                <a:cubicBezTo>
                  <a:pt x="728207" y="633918"/>
                  <a:pt x="624424" y="885284"/>
                  <a:pt x="593570" y="1154127"/>
                </a:cubicBezTo>
                <a:lnTo>
                  <a:pt x="0" y="1154127"/>
                </a:lnTo>
                <a:cubicBezTo>
                  <a:pt x="34954" y="730796"/>
                  <a:pt x="202388" y="324726"/>
                  <a:pt x="475978" y="0"/>
                </a:cubicBezTo>
                <a:lnTo>
                  <a:pt x="895856" y="421605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1E032C6-2584-0C71-438C-EBD7C6AB40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52060" y="3693736"/>
            <a:ext cx="3224213" cy="709612"/>
          </a:xfrm>
        </p:spPr>
        <p:txBody>
          <a:bodyPr anchor="b"/>
          <a:lstStyle>
            <a:lvl1pPr marL="0" indent="0">
              <a:lnSpc>
                <a:spcPts val="2300"/>
              </a:lnSpc>
              <a:buFontTx/>
              <a:buNone/>
              <a:defRPr b="1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>
              <a:defRPr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2pPr>
            <a:lvl3pPr>
              <a:defRPr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3pPr>
            <a:lvl4pPr>
              <a:defRPr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4pPr>
            <a:lvl5pPr>
              <a:defRPr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  <a:endParaRPr lang="en-GB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C63F923-2B0E-C1CB-4363-1794FE2810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2060" y="4541722"/>
            <a:ext cx="3224212" cy="1979183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1900"/>
              </a:lnSpc>
              <a:buFontTx/>
              <a:buNone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napsauttamalla. Taustakuvan tai taustavärin voi vaihtaa Muotoile tausta -&gt;Kuva tai tasainen täyttä  -kohdista.</a:t>
            </a:r>
          </a:p>
          <a:p>
            <a:pPr lvl="1"/>
            <a:endParaRPr lang="en-GB" dirty="0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F22EE924-0FF2-9155-95BF-02AFC3C0944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746539" y="6587203"/>
            <a:ext cx="1262647" cy="168275"/>
          </a:xfrm>
        </p:spPr>
        <p:txBody>
          <a:bodyPr>
            <a:norm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Kuvaajan nimi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29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ustakuva + tekstinosto Sininen">
    <p:bg>
      <p:bgPr>
        <a:blipFill dpi="0" rotWithShape="1">
          <a:blip r:embed="rId2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E628E364-8BC1-7765-E463-4A37B4B54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-1517177"/>
            <a:ext cx="7052729" cy="9085990"/>
          </a:xfrm>
          <a:custGeom>
            <a:avLst/>
            <a:gdLst>
              <a:gd name="connsiteX0" fmla="*/ 895856 w 895856"/>
              <a:gd name="connsiteY0" fmla="*/ 421605 h 1154126"/>
              <a:gd name="connsiteX1" fmla="*/ 593570 w 895856"/>
              <a:gd name="connsiteY1" fmla="*/ 1154127 h 1154126"/>
              <a:gd name="connsiteX2" fmla="*/ 0 w 895856"/>
              <a:gd name="connsiteY2" fmla="*/ 1154127 h 1154126"/>
              <a:gd name="connsiteX3" fmla="*/ 475978 w 895856"/>
              <a:gd name="connsiteY3" fmla="*/ 0 h 1154126"/>
              <a:gd name="connsiteX4" fmla="*/ 895856 w 895856"/>
              <a:gd name="connsiteY4" fmla="*/ 421605 h 115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856" h="1154126">
                <a:moveTo>
                  <a:pt x="895856" y="421605"/>
                </a:moveTo>
                <a:cubicBezTo>
                  <a:pt x="728207" y="633918"/>
                  <a:pt x="624424" y="885284"/>
                  <a:pt x="593570" y="1154127"/>
                </a:cubicBezTo>
                <a:lnTo>
                  <a:pt x="0" y="1154127"/>
                </a:lnTo>
                <a:cubicBezTo>
                  <a:pt x="34954" y="730796"/>
                  <a:pt x="202388" y="324726"/>
                  <a:pt x="475978" y="0"/>
                </a:cubicBezTo>
                <a:lnTo>
                  <a:pt x="895856" y="421605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1E032C6-2584-0C71-438C-EBD7C6AB40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31754" y="3760034"/>
            <a:ext cx="3224213" cy="709612"/>
          </a:xfrm>
        </p:spPr>
        <p:txBody>
          <a:bodyPr anchor="b"/>
          <a:lstStyle>
            <a:lvl1pPr marL="0" indent="0">
              <a:lnSpc>
                <a:spcPts val="2300"/>
              </a:lnSpc>
              <a:buFontTx/>
              <a:buNone/>
              <a:defRPr b="1">
                <a:solidFill>
                  <a:schemeClr val="accent1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>
              <a:defRPr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2pPr>
            <a:lvl3pPr>
              <a:defRPr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3pPr>
            <a:lvl4pPr>
              <a:defRPr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4pPr>
            <a:lvl5pPr>
              <a:defRPr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  <a:endParaRPr lang="en-GB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C63F923-2B0E-C1CB-4363-1794FE2810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31754" y="4608020"/>
            <a:ext cx="3224212" cy="1979183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lnSpc>
                <a:spcPts val="1900"/>
              </a:lnSpc>
              <a:buFontTx/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napsauttamalla. Taustakuvan tai taustavärin voi vaihtaa Muotoile tausta -&gt;Kuva tai tasainen täyttä  -kohdista.</a:t>
            </a:r>
          </a:p>
          <a:p>
            <a:pPr lvl="1"/>
            <a:endParaRPr lang="en-GB" dirty="0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F22EE924-0FF2-9155-95BF-02AFC3C0944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746539" y="6587203"/>
            <a:ext cx="1262647" cy="168275"/>
          </a:xfrm>
        </p:spPr>
        <p:txBody>
          <a:bodyPr>
            <a:norm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Kuvaajan nimi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30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nostodia orans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apaamuotoinen: Muoto 1">
            <a:extLst>
              <a:ext uri="{FF2B5EF4-FFF2-40B4-BE49-F238E27FC236}">
                <a16:creationId xmlns:a16="http://schemas.microsoft.com/office/drawing/2014/main" id="{20B53617-2393-B467-4F4C-1C5E62787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010197">
            <a:off x="2038707" y="-6052763"/>
            <a:ext cx="11494979" cy="14808915"/>
          </a:xfrm>
          <a:custGeom>
            <a:avLst/>
            <a:gdLst>
              <a:gd name="connsiteX0" fmla="*/ 895856 w 895856"/>
              <a:gd name="connsiteY0" fmla="*/ 421605 h 1154126"/>
              <a:gd name="connsiteX1" fmla="*/ 593570 w 895856"/>
              <a:gd name="connsiteY1" fmla="*/ 1154127 h 1154126"/>
              <a:gd name="connsiteX2" fmla="*/ 0 w 895856"/>
              <a:gd name="connsiteY2" fmla="*/ 1154127 h 1154126"/>
              <a:gd name="connsiteX3" fmla="*/ 475978 w 895856"/>
              <a:gd name="connsiteY3" fmla="*/ 0 h 1154126"/>
              <a:gd name="connsiteX4" fmla="*/ 895856 w 895856"/>
              <a:gd name="connsiteY4" fmla="*/ 421605 h 115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856" h="1154126">
                <a:moveTo>
                  <a:pt x="895856" y="421605"/>
                </a:moveTo>
                <a:cubicBezTo>
                  <a:pt x="728207" y="633918"/>
                  <a:pt x="624424" y="885284"/>
                  <a:pt x="593570" y="1154127"/>
                </a:cubicBezTo>
                <a:lnTo>
                  <a:pt x="0" y="1154127"/>
                </a:lnTo>
                <a:cubicBezTo>
                  <a:pt x="34954" y="730796"/>
                  <a:pt x="202388" y="324726"/>
                  <a:pt x="475978" y="0"/>
                </a:cubicBezTo>
                <a:lnTo>
                  <a:pt x="895856" y="42160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86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E303FD0-14CF-A7C8-5121-3C7F98CFC9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3849" y="1972178"/>
            <a:ext cx="5077346" cy="5345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spc="3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FontTx/>
              <a:buNone/>
              <a:defRPr sz="1400" spc="300"/>
            </a:lvl2pPr>
            <a:lvl3pPr marL="914400" indent="0">
              <a:buFontTx/>
              <a:buNone/>
              <a:defRPr sz="1400" spc="300"/>
            </a:lvl3pPr>
            <a:lvl4pPr marL="1371600" indent="0">
              <a:buFontTx/>
              <a:buNone/>
              <a:defRPr sz="1400" spc="300"/>
            </a:lvl4pPr>
            <a:lvl5pPr marL="1828800" indent="0">
              <a:buFontTx/>
              <a:buNone/>
              <a:defRPr sz="1400" spc="300"/>
            </a:lvl5pPr>
          </a:lstStyle>
          <a:p>
            <a:pPr lvl="0"/>
            <a:r>
              <a:rPr lang="fi-FI" dirty="0"/>
              <a:t>OTSIKKOPAIKKA</a:t>
            </a:r>
            <a:endParaRPr lang="en-GB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C63F923-2B0E-C1CB-4363-1794FE2810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849" y="2506730"/>
            <a:ext cx="8320778" cy="2891320"/>
          </a:xfrm>
        </p:spPr>
        <p:txBody>
          <a:bodyPr>
            <a:normAutofit/>
          </a:bodyPr>
          <a:lstStyle>
            <a:lvl1pPr marL="0" indent="0">
              <a:lnSpc>
                <a:spcPts val="3400"/>
              </a:lnSpc>
              <a:buFontTx/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lnSpc>
                <a:spcPts val="3400"/>
              </a:lnSpc>
              <a:buFontTx/>
              <a:buNone/>
              <a:defRPr sz="3200" b="1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Tähän mahtuu 2-3 lauseen pituinen nostoteksti. Tähän mahtuu 2-3 lauseen pituinen nostoteksti.</a:t>
            </a:r>
            <a:r>
              <a:rPr lang="en-GB" dirty="0"/>
              <a:t> </a:t>
            </a:r>
            <a:r>
              <a:rPr lang="fi-FI" dirty="0"/>
              <a:t>Tähän mahtuu 2-3 lauseen pituinen nostoteksti.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F22EE924-0FF2-9155-95BF-02AFC3C0944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746539" y="6587203"/>
            <a:ext cx="1262647" cy="168275"/>
          </a:xfrm>
        </p:spPr>
        <p:txBody>
          <a:bodyPr>
            <a:norm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Kuvaajan nimi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10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2. Otsikkodia sininen pohja + kuva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CAF0E6-DFF2-F6E4-E013-A57F932AA5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74016" y="6356350"/>
            <a:ext cx="11430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340728E-A6C5-4A9F-8B60-E4F2F12B9961}" type="datetimeFigureOut">
              <a:rPr lang="en-GB" smtClean="0"/>
              <a:pPr/>
              <a:t>14/02/2024</a:t>
            </a:fld>
            <a:endParaRPr lang="en-GB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EDBD751-B72A-6E44-AD9D-248DE5FDB3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4630" y="783943"/>
            <a:ext cx="2744074" cy="1166400"/>
          </a:xfrm>
          <a:prstGeom prst="rect">
            <a:avLst/>
          </a:prstGeom>
        </p:spPr>
      </p:pic>
      <p:sp>
        <p:nvSpPr>
          <p:cNvPr id="8" name="Kuvan paikkamerkki 19">
            <a:extLst>
              <a:ext uri="{FF2B5EF4-FFF2-40B4-BE49-F238E27FC236}">
                <a16:creationId xmlns:a16="http://schemas.microsoft.com/office/drawing/2014/main" id="{1C99C047-EAC5-1CD4-CB13-9BE14228D7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37849" y="2817926"/>
            <a:ext cx="3135984" cy="4040074"/>
          </a:xfrm>
          <a:custGeom>
            <a:avLst/>
            <a:gdLst>
              <a:gd name="connsiteX0" fmla="*/ 1666182 w 3135984"/>
              <a:gd name="connsiteY0" fmla="*/ 0 h 4040074"/>
              <a:gd name="connsiteX1" fmla="*/ 3135984 w 3135984"/>
              <a:gd name="connsiteY1" fmla="*/ 1475847 h 4040074"/>
              <a:gd name="connsiteX2" fmla="*/ 2077818 w 3135984"/>
              <a:gd name="connsiteY2" fmla="*/ 4040074 h 4040074"/>
              <a:gd name="connsiteX3" fmla="*/ 0 w 3135984"/>
              <a:gd name="connsiteY3" fmla="*/ 4040074 h 4040074"/>
              <a:gd name="connsiteX4" fmla="*/ 1666182 w 3135984"/>
              <a:gd name="connsiteY4" fmla="*/ 0 h 404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984" h="4040074">
                <a:moveTo>
                  <a:pt x="1666182" y="0"/>
                </a:moveTo>
                <a:lnTo>
                  <a:pt x="3135984" y="1475847"/>
                </a:lnTo>
                <a:cubicBezTo>
                  <a:pt x="2549121" y="2219059"/>
                  <a:pt x="2185824" y="3098977"/>
                  <a:pt x="2077818" y="4040074"/>
                </a:cubicBezTo>
                <a:lnTo>
                  <a:pt x="0" y="4040074"/>
                </a:lnTo>
                <a:cubicBezTo>
                  <a:pt x="122358" y="2558184"/>
                  <a:pt x="708468" y="1136718"/>
                  <a:pt x="166618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fi-FI"/>
          </a:p>
        </p:txBody>
      </p:sp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693A8C53-BB0D-5B5F-5623-5A8585446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74172" y="641847"/>
            <a:ext cx="4039317" cy="3135984"/>
          </a:xfrm>
          <a:custGeom>
            <a:avLst/>
            <a:gdLst>
              <a:gd name="connsiteX0" fmla="*/ 1153911 w 1153911"/>
              <a:gd name="connsiteY0" fmla="*/ 0 h 895856"/>
              <a:gd name="connsiteX1" fmla="*/ 1153911 w 1153911"/>
              <a:gd name="connsiteY1" fmla="*/ 593570 h 895856"/>
              <a:gd name="connsiteX2" fmla="*/ 421605 w 1153911"/>
              <a:gd name="connsiteY2" fmla="*/ 895856 h 895856"/>
              <a:gd name="connsiteX3" fmla="*/ 0 w 1153911"/>
              <a:gd name="connsiteY3" fmla="*/ 475978 h 895856"/>
              <a:gd name="connsiteX4" fmla="*/ 1153911 w 1153911"/>
              <a:gd name="connsiteY4" fmla="*/ 0 h 8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911" h="895856">
                <a:moveTo>
                  <a:pt x="1153911" y="0"/>
                </a:moveTo>
                <a:lnTo>
                  <a:pt x="1153911" y="593570"/>
                </a:lnTo>
                <a:cubicBezTo>
                  <a:pt x="885500" y="624424"/>
                  <a:pt x="633918" y="728207"/>
                  <a:pt x="421605" y="895856"/>
                </a:cubicBezTo>
                <a:lnTo>
                  <a:pt x="0" y="475978"/>
                </a:lnTo>
                <a:cubicBezTo>
                  <a:pt x="324295" y="202172"/>
                  <a:pt x="730365" y="34738"/>
                  <a:pt x="1153911" y="0"/>
                </a:cubicBezTo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EEFE9B9B-9180-9BC3-AEB3-B5D808BDF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190904"/>
            <a:ext cx="6116053" cy="2387600"/>
          </a:xfrm>
        </p:spPr>
        <p:txBody>
          <a:bodyPr lIns="0" tIns="0" rIns="0" bIns="0" anchor="b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E1D80F0A-A82E-09BB-FF00-7F08397CB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729079"/>
            <a:ext cx="6116053" cy="41837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04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nostodia 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apaamuotoinen: Muoto 1">
            <a:extLst>
              <a:ext uri="{FF2B5EF4-FFF2-40B4-BE49-F238E27FC236}">
                <a16:creationId xmlns:a16="http://schemas.microsoft.com/office/drawing/2014/main" id="{20B53617-2393-B467-4F4C-1C5E62787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010197">
            <a:off x="2038707" y="-6052763"/>
            <a:ext cx="11494979" cy="14808915"/>
          </a:xfrm>
          <a:custGeom>
            <a:avLst/>
            <a:gdLst>
              <a:gd name="connsiteX0" fmla="*/ 895856 w 895856"/>
              <a:gd name="connsiteY0" fmla="*/ 421605 h 1154126"/>
              <a:gd name="connsiteX1" fmla="*/ 593570 w 895856"/>
              <a:gd name="connsiteY1" fmla="*/ 1154127 h 1154126"/>
              <a:gd name="connsiteX2" fmla="*/ 0 w 895856"/>
              <a:gd name="connsiteY2" fmla="*/ 1154127 h 1154126"/>
              <a:gd name="connsiteX3" fmla="*/ 475978 w 895856"/>
              <a:gd name="connsiteY3" fmla="*/ 0 h 1154126"/>
              <a:gd name="connsiteX4" fmla="*/ 895856 w 895856"/>
              <a:gd name="connsiteY4" fmla="*/ 421605 h 115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856" h="1154126">
                <a:moveTo>
                  <a:pt x="895856" y="421605"/>
                </a:moveTo>
                <a:cubicBezTo>
                  <a:pt x="728207" y="633918"/>
                  <a:pt x="624424" y="885284"/>
                  <a:pt x="593570" y="1154127"/>
                </a:cubicBezTo>
                <a:lnTo>
                  <a:pt x="0" y="1154127"/>
                </a:lnTo>
                <a:cubicBezTo>
                  <a:pt x="34954" y="730796"/>
                  <a:pt x="202388" y="324726"/>
                  <a:pt x="475978" y="0"/>
                </a:cubicBezTo>
                <a:lnTo>
                  <a:pt x="895856" y="421605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E303FD0-14CF-A7C8-5121-3C7F98CFC9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3849" y="1972178"/>
            <a:ext cx="5077346" cy="5345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spc="3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FontTx/>
              <a:buNone/>
              <a:defRPr sz="1400" spc="300"/>
            </a:lvl2pPr>
            <a:lvl3pPr marL="914400" indent="0">
              <a:buFontTx/>
              <a:buNone/>
              <a:defRPr sz="1400" spc="300"/>
            </a:lvl3pPr>
            <a:lvl4pPr marL="1371600" indent="0">
              <a:buFontTx/>
              <a:buNone/>
              <a:defRPr sz="1400" spc="300"/>
            </a:lvl4pPr>
            <a:lvl5pPr marL="1828800" indent="0">
              <a:buFontTx/>
              <a:buNone/>
              <a:defRPr sz="1400" spc="300"/>
            </a:lvl5pPr>
          </a:lstStyle>
          <a:p>
            <a:pPr lvl="0"/>
            <a:r>
              <a:rPr lang="fi-FI" dirty="0"/>
              <a:t>OTSIKKOPAIKKA</a:t>
            </a:r>
            <a:endParaRPr lang="en-GB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C63F923-2B0E-C1CB-4363-1794FE2810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849" y="2506730"/>
            <a:ext cx="8320778" cy="2891320"/>
          </a:xfrm>
        </p:spPr>
        <p:txBody>
          <a:bodyPr>
            <a:normAutofit/>
          </a:bodyPr>
          <a:lstStyle>
            <a:lvl1pPr marL="0" indent="0">
              <a:lnSpc>
                <a:spcPts val="3400"/>
              </a:lnSpc>
              <a:buFontTx/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lnSpc>
                <a:spcPts val="3400"/>
              </a:lnSpc>
              <a:buFontTx/>
              <a:buNone/>
              <a:defRPr sz="3200" b="1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Tähän mahtuu 2-3 lauseen pituinen nostoteksti. Tähän mahtuu 2-3 lauseen pituinen nostoteksti.</a:t>
            </a:r>
            <a:r>
              <a:rPr lang="en-GB" dirty="0"/>
              <a:t> </a:t>
            </a:r>
            <a:r>
              <a:rPr lang="fi-FI" dirty="0"/>
              <a:t>Tähän mahtuu 2-3 lauseen pituinen nostoteksti.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F22EE924-0FF2-9155-95BF-02AFC3C0944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746539" y="6587203"/>
            <a:ext cx="1262647" cy="168275"/>
          </a:xfrm>
        </p:spPr>
        <p:txBody>
          <a:bodyPr>
            <a:norm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Kuvaajan nimi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76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lkisu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9C9149-DC04-ED90-4BEF-A07A4334B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110"/>
            <a:ext cx="6995615" cy="1325563"/>
          </a:xfrm>
        </p:spPr>
        <p:txBody>
          <a:bodyPr wrap="square">
            <a:normAutofit/>
          </a:bodyPr>
          <a:lstStyle>
            <a:lvl1pPr>
              <a:defRPr sz="36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93CC72-7760-08C5-7D39-023A2DE46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8925"/>
            <a:ext cx="6995615" cy="41980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10" name="Kuvan paikkamerkki 19">
            <a:extLst>
              <a:ext uri="{FF2B5EF4-FFF2-40B4-BE49-F238E27FC236}">
                <a16:creationId xmlns:a16="http://schemas.microsoft.com/office/drawing/2014/main" id="{C79291D5-7AAE-0380-C641-024C9E7EB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1391" y="2915738"/>
            <a:ext cx="3404731" cy="3942262"/>
          </a:xfrm>
          <a:custGeom>
            <a:avLst/>
            <a:gdLst>
              <a:gd name="connsiteX0" fmla="*/ 0 w 2997200"/>
              <a:gd name="connsiteY0" fmla="*/ 1447006 h 2894012"/>
              <a:gd name="connsiteX1" fmla="*/ 1498600 w 2997200"/>
              <a:gd name="connsiteY1" fmla="*/ 0 h 2894012"/>
              <a:gd name="connsiteX2" fmla="*/ 2997200 w 2997200"/>
              <a:gd name="connsiteY2" fmla="*/ 1447006 h 2894012"/>
              <a:gd name="connsiteX3" fmla="*/ 1498600 w 2997200"/>
              <a:gd name="connsiteY3" fmla="*/ 2894012 h 2894012"/>
              <a:gd name="connsiteX4" fmla="*/ 0 w 2997200"/>
              <a:gd name="connsiteY4" fmla="*/ 1447006 h 2894012"/>
              <a:gd name="connsiteX0" fmla="*/ 0 w 2997200"/>
              <a:gd name="connsiteY0" fmla="*/ 2144590 h 3591596"/>
              <a:gd name="connsiteX1" fmla="*/ 1913379 w 2997200"/>
              <a:gd name="connsiteY1" fmla="*/ 0 h 3591596"/>
              <a:gd name="connsiteX2" fmla="*/ 2997200 w 2997200"/>
              <a:gd name="connsiteY2" fmla="*/ 2144590 h 3591596"/>
              <a:gd name="connsiteX3" fmla="*/ 1498600 w 2997200"/>
              <a:gd name="connsiteY3" fmla="*/ 3591596 h 3591596"/>
              <a:gd name="connsiteX4" fmla="*/ 0 w 2997200"/>
              <a:gd name="connsiteY4" fmla="*/ 2144590 h 3591596"/>
              <a:gd name="connsiteX0" fmla="*/ 0 w 3355418"/>
              <a:gd name="connsiteY0" fmla="*/ 2144590 h 3591596"/>
              <a:gd name="connsiteX1" fmla="*/ 1913379 w 3355418"/>
              <a:gd name="connsiteY1" fmla="*/ 0 h 3591596"/>
              <a:gd name="connsiteX2" fmla="*/ 3355418 w 3355418"/>
              <a:gd name="connsiteY2" fmla="*/ 1494141 h 3591596"/>
              <a:gd name="connsiteX3" fmla="*/ 1498600 w 3355418"/>
              <a:gd name="connsiteY3" fmla="*/ 3591596 h 3591596"/>
              <a:gd name="connsiteX4" fmla="*/ 0 w 3355418"/>
              <a:gd name="connsiteY4" fmla="*/ 2144590 h 3591596"/>
              <a:gd name="connsiteX0" fmla="*/ 0 w 3355418"/>
              <a:gd name="connsiteY0" fmla="*/ 2144590 h 3601023"/>
              <a:gd name="connsiteX1" fmla="*/ 1913379 w 3355418"/>
              <a:gd name="connsiteY1" fmla="*/ 0 h 3601023"/>
              <a:gd name="connsiteX2" fmla="*/ 3355418 w 3355418"/>
              <a:gd name="connsiteY2" fmla="*/ 1494141 h 3601023"/>
              <a:gd name="connsiteX3" fmla="*/ 2356440 w 3355418"/>
              <a:gd name="connsiteY3" fmla="*/ 3601023 h 3601023"/>
              <a:gd name="connsiteX4" fmla="*/ 0 w 3355418"/>
              <a:gd name="connsiteY4" fmla="*/ 2144590 h 3601023"/>
              <a:gd name="connsiteX0" fmla="*/ 0 w 3129174"/>
              <a:gd name="connsiteY0" fmla="*/ 3586891 h 3601023"/>
              <a:gd name="connsiteX1" fmla="*/ 1687135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87135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40001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40001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006344"/>
              <a:gd name="connsiteY0" fmla="*/ 3586891 h 3591596"/>
              <a:gd name="connsiteX1" fmla="*/ 1640001 w 3006344"/>
              <a:gd name="connsiteY1" fmla="*/ 0 h 3591596"/>
              <a:gd name="connsiteX2" fmla="*/ 3006344 w 3006344"/>
              <a:gd name="connsiteY2" fmla="*/ 1480493 h 3591596"/>
              <a:gd name="connsiteX3" fmla="*/ 2101916 w 3006344"/>
              <a:gd name="connsiteY3" fmla="*/ 3591596 h 3591596"/>
              <a:gd name="connsiteX4" fmla="*/ 0 w 3006344"/>
              <a:gd name="connsiteY4" fmla="*/ 3586891 h 3591596"/>
              <a:gd name="connsiteX0" fmla="*/ 0 w 3115526"/>
              <a:gd name="connsiteY0" fmla="*/ 3586891 h 3591596"/>
              <a:gd name="connsiteX1" fmla="*/ 1640001 w 3115526"/>
              <a:gd name="connsiteY1" fmla="*/ 0 h 3591596"/>
              <a:gd name="connsiteX2" fmla="*/ 3115526 w 3115526"/>
              <a:gd name="connsiteY2" fmla="*/ 1494141 h 3591596"/>
              <a:gd name="connsiteX3" fmla="*/ 2101916 w 3115526"/>
              <a:gd name="connsiteY3" fmla="*/ 3591596 h 3591596"/>
              <a:gd name="connsiteX4" fmla="*/ 0 w 3115526"/>
              <a:gd name="connsiteY4" fmla="*/ 3586891 h 3591596"/>
              <a:gd name="connsiteX0" fmla="*/ 0 w 3067759"/>
              <a:gd name="connsiteY0" fmla="*/ 3586891 h 3591596"/>
              <a:gd name="connsiteX1" fmla="*/ 1592234 w 3067759"/>
              <a:gd name="connsiteY1" fmla="*/ 0 h 3591596"/>
              <a:gd name="connsiteX2" fmla="*/ 3067759 w 3067759"/>
              <a:gd name="connsiteY2" fmla="*/ 1494141 h 3591596"/>
              <a:gd name="connsiteX3" fmla="*/ 2054149 w 3067759"/>
              <a:gd name="connsiteY3" fmla="*/ 3591596 h 3591596"/>
              <a:gd name="connsiteX4" fmla="*/ 0 w 306775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1879" h="3591596">
                <a:moveTo>
                  <a:pt x="0" y="3586891"/>
                </a:moveTo>
                <a:cubicBezTo>
                  <a:pt x="356958" y="1324696"/>
                  <a:pt x="1625292" y="817"/>
                  <a:pt x="1626354" y="0"/>
                </a:cubicBezTo>
                <a:lnTo>
                  <a:pt x="3101879" y="1494141"/>
                </a:lnTo>
                <a:cubicBezTo>
                  <a:pt x="3079971" y="1486282"/>
                  <a:pt x="2346481" y="2247552"/>
                  <a:pt x="2095093" y="3591596"/>
                </a:cubicBezTo>
                <a:lnTo>
                  <a:pt x="0" y="3586891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F50485-F335-7F21-2DFA-BE8B3C58F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728E-A6C5-4A9F-8B60-E4F2F12B9961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AF3628-3D59-5E20-9759-D36498F87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91C6FB8-CDBE-DBF9-82C6-CD9A586A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A002-175B-417F-B94E-05250352858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Kuva 7">
            <a:extLst>
              <a:ext uri="{FF2B5EF4-FFF2-40B4-BE49-F238E27FC236}">
                <a16:creationId xmlns:a16="http://schemas.microsoft.com/office/drawing/2014/main" id="{4FFED1EB-2117-8611-F75B-6DE1629E9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541111" y="719798"/>
            <a:ext cx="3188537" cy="3248414"/>
          </a:xfrm>
          <a:custGeom>
            <a:avLst/>
            <a:gdLst>
              <a:gd name="connsiteX0" fmla="*/ 2981577 w 2981576"/>
              <a:gd name="connsiteY0" fmla="*/ 813505 h 3037567"/>
              <a:gd name="connsiteX1" fmla="*/ 2981577 w 2981576"/>
              <a:gd name="connsiteY1" fmla="*/ 3037568 h 3037567"/>
              <a:gd name="connsiteX2" fmla="*/ 0 w 2981576"/>
              <a:gd name="connsiteY2" fmla="*/ 1514886 h 3037567"/>
              <a:gd name="connsiteX3" fmla="*/ 1521406 w 2981576"/>
              <a:gd name="connsiteY3" fmla="*/ 0 h 3037567"/>
              <a:gd name="connsiteX4" fmla="*/ 2981577 w 2981576"/>
              <a:gd name="connsiteY4" fmla="*/ 813505 h 303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1576" h="3037567">
                <a:moveTo>
                  <a:pt x="2981577" y="813505"/>
                </a:moveTo>
                <a:lnTo>
                  <a:pt x="2981577" y="3037568"/>
                </a:lnTo>
                <a:cubicBezTo>
                  <a:pt x="1889816" y="2764415"/>
                  <a:pt x="865244" y="2244191"/>
                  <a:pt x="0" y="1514886"/>
                </a:cubicBezTo>
                <a:lnTo>
                  <a:pt x="1521406" y="0"/>
                </a:lnTo>
                <a:cubicBezTo>
                  <a:pt x="1966077" y="350832"/>
                  <a:pt x="2457951" y="624127"/>
                  <a:pt x="2981577" y="813505"/>
                </a:cubicBezTo>
                <a:close/>
              </a:path>
            </a:pathLst>
          </a:custGeom>
          <a:solidFill>
            <a:schemeClr val="accent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13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ottam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9C9149-DC04-ED90-4BEF-A07A4334B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110"/>
            <a:ext cx="6995615" cy="1325563"/>
          </a:xfrm>
        </p:spPr>
        <p:txBody>
          <a:bodyPr wrap="square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93CC72-7760-08C5-7D39-023A2DE46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8925"/>
            <a:ext cx="6995615" cy="41980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10" name="Kuvan paikkamerkki 19">
            <a:extLst>
              <a:ext uri="{FF2B5EF4-FFF2-40B4-BE49-F238E27FC236}">
                <a16:creationId xmlns:a16="http://schemas.microsoft.com/office/drawing/2014/main" id="{C79291D5-7AAE-0380-C641-024C9E7EB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1391" y="2915738"/>
            <a:ext cx="3404731" cy="3942262"/>
          </a:xfrm>
          <a:custGeom>
            <a:avLst/>
            <a:gdLst>
              <a:gd name="connsiteX0" fmla="*/ 0 w 2997200"/>
              <a:gd name="connsiteY0" fmla="*/ 1447006 h 2894012"/>
              <a:gd name="connsiteX1" fmla="*/ 1498600 w 2997200"/>
              <a:gd name="connsiteY1" fmla="*/ 0 h 2894012"/>
              <a:gd name="connsiteX2" fmla="*/ 2997200 w 2997200"/>
              <a:gd name="connsiteY2" fmla="*/ 1447006 h 2894012"/>
              <a:gd name="connsiteX3" fmla="*/ 1498600 w 2997200"/>
              <a:gd name="connsiteY3" fmla="*/ 2894012 h 2894012"/>
              <a:gd name="connsiteX4" fmla="*/ 0 w 2997200"/>
              <a:gd name="connsiteY4" fmla="*/ 1447006 h 2894012"/>
              <a:gd name="connsiteX0" fmla="*/ 0 w 2997200"/>
              <a:gd name="connsiteY0" fmla="*/ 2144590 h 3591596"/>
              <a:gd name="connsiteX1" fmla="*/ 1913379 w 2997200"/>
              <a:gd name="connsiteY1" fmla="*/ 0 h 3591596"/>
              <a:gd name="connsiteX2" fmla="*/ 2997200 w 2997200"/>
              <a:gd name="connsiteY2" fmla="*/ 2144590 h 3591596"/>
              <a:gd name="connsiteX3" fmla="*/ 1498600 w 2997200"/>
              <a:gd name="connsiteY3" fmla="*/ 3591596 h 3591596"/>
              <a:gd name="connsiteX4" fmla="*/ 0 w 2997200"/>
              <a:gd name="connsiteY4" fmla="*/ 2144590 h 3591596"/>
              <a:gd name="connsiteX0" fmla="*/ 0 w 3355418"/>
              <a:gd name="connsiteY0" fmla="*/ 2144590 h 3591596"/>
              <a:gd name="connsiteX1" fmla="*/ 1913379 w 3355418"/>
              <a:gd name="connsiteY1" fmla="*/ 0 h 3591596"/>
              <a:gd name="connsiteX2" fmla="*/ 3355418 w 3355418"/>
              <a:gd name="connsiteY2" fmla="*/ 1494141 h 3591596"/>
              <a:gd name="connsiteX3" fmla="*/ 1498600 w 3355418"/>
              <a:gd name="connsiteY3" fmla="*/ 3591596 h 3591596"/>
              <a:gd name="connsiteX4" fmla="*/ 0 w 3355418"/>
              <a:gd name="connsiteY4" fmla="*/ 2144590 h 3591596"/>
              <a:gd name="connsiteX0" fmla="*/ 0 w 3355418"/>
              <a:gd name="connsiteY0" fmla="*/ 2144590 h 3601023"/>
              <a:gd name="connsiteX1" fmla="*/ 1913379 w 3355418"/>
              <a:gd name="connsiteY1" fmla="*/ 0 h 3601023"/>
              <a:gd name="connsiteX2" fmla="*/ 3355418 w 3355418"/>
              <a:gd name="connsiteY2" fmla="*/ 1494141 h 3601023"/>
              <a:gd name="connsiteX3" fmla="*/ 2356440 w 3355418"/>
              <a:gd name="connsiteY3" fmla="*/ 3601023 h 3601023"/>
              <a:gd name="connsiteX4" fmla="*/ 0 w 3355418"/>
              <a:gd name="connsiteY4" fmla="*/ 2144590 h 3601023"/>
              <a:gd name="connsiteX0" fmla="*/ 0 w 3129174"/>
              <a:gd name="connsiteY0" fmla="*/ 3586891 h 3601023"/>
              <a:gd name="connsiteX1" fmla="*/ 1687135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87135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40001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40001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006344"/>
              <a:gd name="connsiteY0" fmla="*/ 3586891 h 3591596"/>
              <a:gd name="connsiteX1" fmla="*/ 1640001 w 3006344"/>
              <a:gd name="connsiteY1" fmla="*/ 0 h 3591596"/>
              <a:gd name="connsiteX2" fmla="*/ 3006344 w 3006344"/>
              <a:gd name="connsiteY2" fmla="*/ 1480493 h 3591596"/>
              <a:gd name="connsiteX3" fmla="*/ 2101916 w 3006344"/>
              <a:gd name="connsiteY3" fmla="*/ 3591596 h 3591596"/>
              <a:gd name="connsiteX4" fmla="*/ 0 w 3006344"/>
              <a:gd name="connsiteY4" fmla="*/ 3586891 h 3591596"/>
              <a:gd name="connsiteX0" fmla="*/ 0 w 3115526"/>
              <a:gd name="connsiteY0" fmla="*/ 3586891 h 3591596"/>
              <a:gd name="connsiteX1" fmla="*/ 1640001 w 3115526"/>
              <a:gd name="connsiteY1" fmla="*/ 0 h 3591596"/>
              <a:gd name="connsiteX2" fmla="*/ 3115526 w 3115526"/>
              <a:gd name="connsiteY2" fmla="*/ 1494141 h 3591596"/>
              <a:gd name="connsiteX3" fmla="*/ 2101916 w 3115526"/>
              <a:gd name="connsiteY3" fmla="*/ 3591596 h 3591596"/>
              <a:gd name="connsiteX4" fmla="*/ 0 w 3115526"/>
              <a:gd name="connsiteY4" fmla="*/ 3586891 h 3591596"/>
              <a:gd name="connsiteX0" fmla="*/ 0 w 3067759"/>
              <a:gd name="connsiteY0" fmla="*/ 3586891 h 3591596"/>
              <a:gd name="connsiteX1" fmla="*/ 1592234 w 3067759"/>
              <a:gd name="connsiteY1" fmla="*/ 0 h 3591596"/>
              <a:gd name="connsiteX2" fmla="*/ 3067759 w 3067759"/>
              <a:gd name="connsiteY2" fmla="*/ 1494141 h 3591596"/>
              <a:gd name="connsiteX3" fmla="*/ 2054149 w 3067759"/>
              <a:gd name="connsiteY3" fmla="*/ 3591596 h 3591596"/>
              <a:gd name="connsiteX4" fmla="*/ 0 w 306775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1879" h="3591596">
                <a:moveTo>
                  <a:pt x="0" y="3586891"/>
                </a:moveTo>
                <a:cubicBezTo>
                  <a:pt x="356958" y="1324696"/>
                  <a:pt x="1625292" y="817"/>
                  <a:pt x="1626354" y="0"/>
                </a:cubicBezTo>
                <a:lnTo>
                  <a:pt x="3101879" y="1494141"/>
                </a:lnTo>
                <a:cubicBezTo>
                  <a:pt x="3079971" y="1486282"/>
                  <a:pt x="2346481" y="2247552"/>
                  <a:pt x="2095093" y="3591596"/>
                </a:cubicBezTo>
                <a:lnTo>
                  <a:pt x="0" y="3586891"/>
                </a:lnTo>
                <a:close/>
              </a:path>
            </a:pathLst>
          </a:custGeom>
          <a:solidFill>
            <a:schemeClr val="accent1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F50485-F335-7F21-2DFA-BE8B3C58F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728E-A6C5-4A9F-8B60-E4F2F12B9961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AF3628-3D59-5E20-9759-D36498F87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91C6FB8-CDBE-DBF9-82C6-CD9A586A1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A002-175B-417F-B94E-05250352858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FB56E11C-3D5E-71B1-438D-D372EAF4A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53700" y="512398"/>
            <a:ext cx="4433696" cy="3442166"/>
          </a:xfrm>
          <a:custGeom>
            <a:avLst/>
            <a:gdLst>
              <a:gd name="connsiteX0" fmla="*/ 1153911 w 1153911"/>
              <a:gd name="connsiteY0" fmla="*/ 0 h 895856"/>
              <a:gd name="connsiteX1" fmla="*/ 1153911 w 1153911"/>
              <a:gd name="connsiteY1" fmla="*/ 593570 h 895856"/>
              <a:gd name="connsiteX2" fmla="*/ 421605 w 1153911"/>
              <a:gd name="connsiteY2" fmla="*/ 895856 h 895856"/>
              <a:gd name="connsiteX3" fmla="*/ 0 w 1153911"/>
              <a:gd name="connsiteY3" fmla="*/ 475978 h 895856"/>
              <a:gd name="connsiteX4" fmla="*/ 1153911 w 1153911"/>
              <a:gd name="connsiteY4" fmla="*/ 0 h 8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911" h="895856">
                <a:moveTo>
                  <a:pt x="1153911" y="0"/>
                </a:moveTo>
                <a:lnTo>
                  <a:pt x="1153911" y="593570"/>
                </a:lnTo>
                <a:cubicBezTo>
                  <a:pt x="885500" y="624424"/>
                  <a:pt x="633918" y="728207"/>
                  <a:pt x="421605" y="895856"/>
                </a:cubicBezTo>
                <a:lnTo>
                  <a:pt x="0" y="475978"/>
                </a:lnTo>
                <a:cubicBezTo>
                  <a:pt x="324295" y="202172"/>
                  <a:pt x="730365" y="34738"/>
                  <a:pt x="1153911" y="0"/>
                </a:cubicBezTo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22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stin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9C9149-DC04-ED90-4BEF-A07A4334B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110"/>
            <a:ext cx="6995615" cy="1325563"/>
          </a:xfrm>
        </p:spPr>
        <p:txBody>
          <a:bodyPr wrap="square">
            <a:normAutofit/>
          </a:bodyPr>
          <a:lstStyle>
            <a:lvl1pPr>
              <a:defRPr sz="36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93CC72-7760-08C5-7D39-023A2DE46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8925"/>
            <a:ext cx="6995615" cy="41980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10" name="Kuvan paikkamerkki 19">
            <a:extLst>
              <a:ext uri="{FF2B5EF4-FFF2-40B4-BE49-F238E27FC236}">
                <a16:creationId xmlns:a16="http://schemas.microsoft.com/office/drawing/2014/main" id="{C79291D5-7AAE-0380-C641-024C9E7EB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1391" y="2915738"/>
            <a:ext cx="3404731" cy="3942262"/>
          </a:xfrm>
          <a:custGeom>
            <a:avLst/>
            <a:gdLst>
              <a:gd name="connsiteX0" fmla="*/ 0 w 2997200"/>
              <a:gd name="connsiteY0" fmla="*/ 1447006 h 2894012"/>
              <a:gd name="connsiteX1" fmla="*/ 1498600 w 2997200"/>
              <a:gd name="connsiteY1" fmla="*/ 0 h 2894012"/>
              <a:gd name="connsiteX2" fmla="*/ 2997200 w 2997200"/>
              <a:gd name="connsiteY2" fmla="*/ 1447006 h 2894012"/>
              <a:gd name="connsiteX3" fmla="*/ 1498600 w 2997200"/>
              <a:gd name="connsiteY3" fmla="*/ 2894012 h 2894012"/>
              <a:gd name="connsiteX4" fmla="*/ 0 w 2997200"/>
              <a:gd name="connsiteY4" fmla="*/ 1447006 h 2894012"/>
              <a:gd name="connsiteX0" fmla="*/ 0 w 2997200"/>
              <a:gd name="connsiteY0" fmla="*/ 2144590 h 3591596"/>
              <a:gd name="connsiteX1" fmla="*/ 1913379 w 2997200"/>
              <a:gd name="connsiteY1" fmla="*/ 0 h 3591596"/>
              <a:gd name="connsiteX2" fmla="*/ 2997200 w 2997200"/>
              <a:gd name="connsiteY2" fmla="*/ 2144590 h 3591596"/>
              <a:gd name="connsiteX3" fmla="*/ 1498600 w 2997200"/>
              <a:gd name="connsiteY3" fmla="*/ 3591596 h 3591596"/>
              <a:gd name="connsiteX4" fmla="*/ 0 w 2997200"/>
              <a:gd name="connsiteY4" fmla="*/ 2144590 h 3591596"/>
              <a:gd name="connsiteX0" fmla="*/ 0 w 3355418"/>
              <a:gd name="connsiteY0" fmla="*/ 2144590 h 3591596"/>
              <a:gd name="connsiteX1" fmla="*/ 1913379 w 3355418"/>
              <a:gd name="connsiteY1" fmla="*/ 0 h 3591596"/>
              <a:gd name="connsiteX2" fmla="*/ 3355418 w 3355418"/>
              <a:gd name="connsiteY2" fmla="*/ 1494141 h 3591596"/>
              <a:gd name="connsiteX3" fmla="*/ 1498600 w 3355418"/>
              <a:gd name="connsiteY3" fmla="*/ 3591596 h 3591596"/>
              <a:gd name="connsiteX4" fmla="*/ 0 w 3355418"/>
              <a:gd name="connsiteY4" fmla="*/ 2144590 h 3591596"/>
              <a:gd name="connsiteX0" fmla="*/ 0 w 3355418"/>
              <a:gd name="connsiteY0" fmla="*/ 2144590 h 3601023"/>
              <a:gd name="connsiteX1" fmla="*/ 1913379 w 3355418"/>
              <a:gd name="connsiteY1" fmla="*/ 0 h 3601023"/>
              <a:gd name="connsiteX2" fmla="*/ 3355418 w 3355418"/>
              <a:gd name="connsiteY2" fmla="*/ 1494141 h 3601023"/>
              <a:gd name="connsiteX3" fmla="*/ 2356440 w 3355418"/>
              <a:gd name="connsiteY3" fmla="*/ 3601023 h 3601023"/>
              <a:gd name="connsiteX4" fmla="*/ 0 w 3355418"/>
              <a:gd name="connsiteY4" fmla="*/ 2144590 h 3601023"/>
              <a:gd name="connsiteX0" fmla="*/ 0 w 3129174"/>
              <a:gd name="connsiteY0" fmla="*/ 3586891 h 3601023"/>
              <a:gd name="connsiteX1" fmla="*/ 1687135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87135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40001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40001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006344"/>
              <a:gd name="connsiteY0" fmla="*/ 3586891 h 3591596"/>
              <a:gd name="connsiteX1" fmla="*/ 1640001 w 3006344"/>
              <a:gd name="connsiteY1" fmla="*/ 0 h 3591596"/>
              <a:gd name="connsiteX2" fmla="*/ 3006344 w 3006344"/>
              <a:gd name="connsiteY2" fmla="*/ 1480493 h 3591596"/>
              <a:gd name="connsiteX3" fmla="*/ 2101916 w 3006344"/>
              <a:gd name="connsiteY3" fmla="*/ 3591596 h 3591596"/>
              <a:gd name="connsiteX4" fmla="*/ 0 w 3006344"/>
              <a:gd name="connsiteY4" fmla="*/ 3586891 h 3591596"/>
              <a:gd name="connsiteX0" fmla="*/ 0 w 3115526"/>
              <a:gd name="connsiteY0" fmla="*/ 3586891 h 3591596"/>
              <a:gd name="connsiteX1" fmla="*/ 1640001 w 3115526"/>
              <a:gd name="connsiteY1" fmla="*/ 0 h 3591596"/>
              <a:gd name="connsiteX2" fmla="*/ 3115526 w 3115526"/>
              <a:gd name="connsiteY2" fmla="*/ 1494141 h 3591596"/>
              <a:gd name="connsiteX3" fmla="*/ 2101916 w 3115526"/>
              <a:gd name="connsiteY3" fmla="*/ 3591596 h 3591596"/>
              <a:gd name="connsiteX4" fmla="*/ 0 w 3115526"/>
              <a:gd name="connsiteY4" fmla="*/ 3586891 h 3591596"/>
              <a:gd name="connsiteX0" fmla="*/ 0 w 3067759"/>
              <a:gd name="connsiteY0" fmla="*/ 3586891 h 3591596"/>
              <a:gd name="connsiteX1" fmla="*/ 1592234 w 3067759"/>
              <a:gd name="connsiteY1" fmla="*/ 0 h 3591596"/>
              <a:gd name="connsiteX2" fmla="*/ 3067759 w 3067759"/>
              <a:gd name="connsiteY2" fmla="*/ 1494141 h 3591596"/>
              <a:gd name="connsiteX3" fmla="*/ 2054149 w 3067759"/>
              <a:gd name="connsiteY3" fmla="*/ 3591596 h 3591596"/>
              <a:gd name="connsiteX4" fmla="*/ 0 w 306775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1879" h="3591596">
                <a:moveTo>
                  <a:pt x="0" y="3586891"/>
                </a:moveTo>
                <a:cubicBezTo>
                  <a:pt x="356958" y="1324696"/>
                  <a:pt x="1625292" y="817"/>
                  <a:pt x="1626354" y="0"/>
                </a:cubicBezTo>
                <a:lnTo>
                  <a:pt x="3101879" y="1494141"/>
                </a:lnTo>
                <a:cubicBezTo>
                  <a:pt x="3079971" y="1486282"/>
                  <a:pt x="2346481" y="2247552"/>
                  <a:pt x="2095093" y="3591596"/>
                </a:cubicBezTo>
                <a:lnTo>
                  <a:pt x="0" y="3586891"/>
                </a:lnTo>
                <a:close/>
              </a:path>
            </a:pathLst>
          </a:custGeom>
          <a:solidFill>
            <a:schemeClr val="accent4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F50485-F335-7F21-2DFA-BE8B3C58F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728E-A6C5-4A9F-8B60-E4F2F12B9961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AF3628-3D59-5E20-9759-D36498F87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91C6FB8-CDBE-DBF9-82C6-CD9A586A1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A002-175B-417F-B94E-05250352858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FB56E11C-3D5E-71B1-438D-D372EAF4A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53700" y="512398"/>
            <a:ext cx="4433696" cy="3442166"/>
          </a:xfrm>
          <a:custGeom>
            <a:avLst/>
            <a:gdLst>
              <a:gd name="connsiteX0" fmla="*/ 1153911 w 1153911"/>
              <a:gd name="connsiteY0" fmla="*/ 0 h 895856"/>
              <a:gd name="connsiteX1" fmla="*/ 1153911 w 1153911"/>
              <a:gd name="connsiteY1" fmla="*/ 593570 h 895856"/>
              <a:gd name="connsiteX2" fmla="*/ 421605 w 1153911"/>
              <a:gd name="connsiteY2" fmla="*/ 895856 h 895856"/>
              <a:gd name="connsiteX3" fmla="*/ 0 w 1153911"/>
              <a:gd name="connsiteY3" fmla="*/ 475978 h 895856"/>
              <a:gd name="connsiteX4" fmla="*/ 1153911 w 1153911"/>
              <a:gd name="connsiteY4" fmla="*/ 0 h 8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911" h="895856">
                <a:moveTo>
                  <a:pt x="1153911" y="0"/>
                </a:moveTo>
                <a:lnTo>
                  <a:pt x="1153911" y="593570"/>
                </a:lnTo>
                <a:cubicBezTo>
                  <a:pt x="885500" y="624424"/>
                  <a:pt x="633918" y="728207"/>
                  <a:pt x="421605" y="895856"/>
                </a:cubicBezTo>
                <a:lnTo>
                  <a:pt x="0" y="475978"/>
                </a:lnTo>
                <a:cubicBezTo>
                  <a:pt x="324295" y="202172"/>
                  <a:pt x="730365" y="34738"/>
                  <a:pt x="1153911" y="0"/>
                </a:cubicBezTo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85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oin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9C9149-DC04-ED90-4BEF-A07A4334B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110"/>
            <a:ext cx="6995615" cy="1325563"/>
          </a:xfrm>
        </p:spPr>
        <p:txBody>
          <a:bodyPr wrap="square">
            <a:normAutofit/>
          </a:bodyPr>
          <a:lstStyle>
            <a:lvl1pPr>
              <a:defRPr sz="36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93CC72-7760-08C5-7D39-023A2DE46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8925"/>
            <a:ext cx="6995615" cy="41980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10" name="Kuvan paikkamerkki 19">
            <a:extLst>
              <a:ext uri="{FF2B5EF4-FFF2-40B4-BE49-F238E27FC236}">
                <a16:creationId xmlns:a16="http://schemas.microsoft.com/office/drawing/2014/main" id="{C79291D5-7AAE-0380-C641-024C9E7EB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1391" y="2915738"/>
            <a:ext cx="3404731" cy="3942262"/>
          </a:xfrm>
          <a:custGeom>
            <a:avLst/>
            <a:gdLst>
              <a:gd name="connsiteX0" fmla="*/ 0 w 2997200"/>
              <a:gd name="connsiteY0" fmla="*/ 1447006 h 2894012"/>
              <a:gd name="connsiteX1" fmla="*/ 1498600 w 2997200"/>
              <a:gd name="connsiteY1" fmla="*/ 0 h 2894012"/>
              <a:gd name="connsiteX2" fmla="*/ 2997200 w 2997200"/>
              <a:gd name="connsiteY2" fmla="*/ 1447006 h 2894012"/>
              <a:gd name="connsiteX3" fmla="*/ 1498600 w 2997200"/>
              <a:gd name="connsiteY3" fmla="*/ 2894012 h 2894012"/>
              <a:gd name="connsiteX4" fmla="*/ 0 w 2997200"/>
              <a:gd name="connsiteY4" fmla="*/ 1447006 h 2894012"/>
              <a:gd name="connsiteX0" fmla="*/ 0 w 2997200"/>
              <a:gd name="connsiteY0" fmla="*/ 2144590 h 3591596"/>
              <a:gd name="connsiteX1" fmla="*/ 1913379 w 2997200"/>
              <a:gd name="connsiteY1" fmla="*/ 0 h 3591596"/>
              <a:gd name="connsiteX2" fmla="*/ 2997200 w 2997200"/>
              <a:gd name="connsiteY2" fmla="*/ 2144590 h 3591596"/>
              <a:gd name="connsiteX3" fmla="*/ 1498600 w 2997200"/>
              <a:gd name="connsiteY3" fmla="*/ 3591596 h 3591596"/>
              <a:gd name="connsiteX4" fmla="*/ 0 w 2997200"/>
              <a:gd name="connsiteY4" fmla="*/ 2144590 h 3591596"/>
              <a:gd name="connsiteX0" fmla="*/ 0 w 3355418"/>
              <a:gd name="connsiteY0" fmla="*/ 2144590 h 3591596"/>
              <a:gd name="connsiteX1" fmla="*/ 1913379 w 3355418"/>
              <a:gd name="connsiteY1" fmla="*/ 0 h 3591596"/>
              <a:gd name="connsiteX2" fmla="*/ 3355418 w 3355418"/>
              <a:gd name="connsiteY2" fmla="*/ 1494141 h 3591596"/>
              <a:gd name="connsiteX3" fmla="*/ 1498600 w 3355418"/>
              <a:gd name="connsiteY3" fmla="*/ 3591596 h 3591596"/>
              <a:gd name="connsiteX4" fmla="*/ 0 w 3355418"/>
              <a:gd name="connsiteY4" fmla="*/ 2144590 h 3591596"/>
              <a:gd name="connsiteX0" fmla="*/ 0 w 3355418"/>
              <a:gd name="connsiteY0" fmla="*/ 2144590 h 3601023"/>
              <a:gd name="connsiteX1" fmla="*/ 1913379 w 3355418"/>
              <a:gd name="connsiteY1" fmla="*/ 0 h 3601023"/>
              <a:gd name="connsiteX2" fmla="*/ 3355418 w 3355418"/>
              <a:gd name="connsiteY2" fmla="*/ 1494141 h 3601023"/>
              <a:gd name="connsiteX3" fmla="*/ 2356440 w 3355418"/>
              <a:gd name="connsiteY3" fmla="*/ 3601023 h 3601023"/>
              <a:gd name="connsiteX4" fmla="*/ 0 w 3355418"/>
              <a:gd name="connsiteY4" fmla="*/ 2144590 h 3601023"/>
              <a:gd name="connsiteX0" fmla="*/ 0 w 3129174"/>
              <a:gd name="connsiteY0" fmla="*/ 3586891 h 3601023"/>
              <a:gd name="connsiteX1" fmla="*/ 1687135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87135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40001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40001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006344"/>
              <a:gd name="connsiteY0" fmla="*/ 3586891 h 3591596"/>
              <a:gd name="connsiteX1" fmla="*/ 1640001 w 3006344"/>
              <a:gd name="connsiteY1" fmla="*/ 0 h 3591596"/>
              <a:gd name="connsiteX2" fmla="*/ 3006344 w 3006344"/>
              <a:gd name="connsiteY2" fmla="*/ 1480493 h 3591596"/>
              <a:gd name="connsiteX3" fmla="*/ 2101916 w 3006344"/>
              <a:gd name="connsiteY3" fmla="*/ 3591596 h 3591596"/>
              <a:gd name="connsiteX4" fmla="*/ 0 w 3006344"/>
              <a:gd name="connsiteY4" fmla="*/ 3586891 h 3591596"/>
              <a:gd name="connsiteX0" fmla="*/ 0 w 3115526"/>
              <a:gd name="connsiteY0" fmla="*/ 3586891 h 3591596"/>
              <a:gd name="connsiteX1" fmla="*/ 1640001 w 3115526"/>
              <a:gd name="connsiteY1" fmla="*/ 0 h 3591596"/>
              <a:gd name="connsiteX2" fmla="*/ 3115526 w 3115526"/>
              <a:gd name="connsiteY2" fmla="*/ 1494141 h 3591596"/>
              <a:gd name="connsiteX3" fmla="*/ 2101916 w 3115526"/>
              <a:gd name="connsiteY3" fmla="*/ 3591596 h 3591596"/>
              <a:gd name="connsiteX4" fmla="*/ 0 w 3115526"/>
              <a:gd name="connsiteY4" fmla="*/ 3586891 h 3591596"/>
              <a:gd name="connsiteX0" fmla="*/ 0 w 3067759"/>
              <a:gd name="connsiteY0" fmla="*/ 3586891 h 3591596"/>
              <a:gd name="connsiteX1" fmla="*/ 1592234 w 3067759"/>
              <a:gd name="connsiteY1" fmla="*/ 0 h 3591596"/>
              <a:gd name="connsiteX2" fmla="*/ 3067759 w 3067759"/>
              <a:gd name="connsiteY2" fmla="*/ 1494141 h 3591596"/>
              <a:gd name="connsiteX3" fmla="*/ 2054149 w 3067759"/>
              <a:gd name="connsiteY3" fmla="*/ 3591596 h 3591596"/>
              <a:gd name="connsiteX4" fmla="*/ 0 w 306775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1879" h="3591596">
                <a:moveTo>
                  <a:pt x="0" y="3586891"/>
                </a:moveTo>
                <a:cubicBezTo>
                  <a:pt x="356958" y="1324696"/>
                  <a:pt x="1625292" y="817"/>
                  <a:pt x="1626354" y="0"/>
                </a:cubicBezTo>
                <a:lnTo>
                  <a:pt x="3101879" y="1494141"/>
                </a:lnTo>
                <a:cubicBezTo>
                  <a:pt x="3079971" y="1486282"/>
                  <a:pt x="2346481" y="2247552"/>
                  <a:pt x="2095093" y="3591596"/>
                </a:cubicBezTo>
                <a:lnTo>
                  <a:pt x="0" y="3586891"/>
                </a:lnTo>
                <a:close/>
              </a:path>
            </a:pathLst>
          </a:custGeom>
          <a:solidFill>
            <a:schemeClr val="accent6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F50485-F335-7F21-2DFA-BE8B3C58F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728E-A6C5-4A9F-8B60-E4F2F12B9961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AF3628-3D59-5E20-9759-D36498F87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91C6FB8-CDBE-DBF9-82C6-CD9A586A1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A002-175B-417F-B94E-05250352858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FB56E11C-3D5E-71B1-438D-D372EAF4A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53700" y="512398"/>
            <a:ext cx="4433696" cy="3442166"/>
          </a:xfrm>
          <a:custGeom>
            <a:avLst/>
            <a:gdLst>
              <a:gd name="connsiteX0" fmla="*/ 1153911 w 1153911"/>
              <a:gd name="connsiteY0" fmla="*/ 0 h 895856"/>
              <a:gd name="connsiteX1" fmla="*/ 1153911 w 1153911"/>
              <a:gd name="connsiteY1" fmla="*/ 593570 h 895856"/>
              <a:gd name="connsiteX2" fmla="*/ 421605 w 1153911"/>
              <a:gd name="connsiteY2" fmla="*/ 895856 h 895856"/>
              <a:gd name="connsiteX3" fmla="*/ 0 w 1153911"/>
              <a:gd name="connsiteY3" fmla="*/ 475978 h 895856"/>
              <a:gd name="connsiteX4" fmla="*/ 1153911 w 1153911"/>
              <a:gd name="connsiteY4" fmla="*/ 0 h 8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911" h="895856">
                <a:moveTo>
                  <a:pt x="1153911" y="0"/>
                </a:moveTo>
                <a:lnTo>
                  <a:pt x="1153911" y="593570"/>
                </a:lnTo>
                <a:cubicBezTo>
                  <a:pt x="885500" y="624424"/>
                  <a:pt x="633918" y="728207"/>
                  <a:pt x="421605" y="895856"/>
                </a:cubicBezTo>
                <a:lnTo>
                  <a:pt x="0" y="475978"/>
                </a:lnTo>
                <a:cubicBezTo>
                  <a:pt x="324295" y="202172"/>
                  <a:pt x="730365" y="34738"/>
                  <a:pt x="1153911" y="0"/>
                </a:cubicBezTo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11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linto mahdollistaj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9C9149-DC04-ED90-4BEF-A07A4334B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110"/>
            <a:ext cx="6995615" cy="1325563"/>
          </a:xfrm>
        </p:spPr>
        <p:txBody>
          <a:bodyPr wrap="square">
            <a:normAutofit/>
          </a:bodyPr>
          <a:lstStyle>
            <a:lvl1pPr>
              <a:defRPr sz="36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93CC72-7760-08C5-7D39-023A2DE46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8925"/>
            <a:ext cx="6995615" cy="41980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10" name="Kuvan paikkamerkki 19">
            <a:extLst>
              <a:ext uri="{FF2B5EF4-FFF2-40B4-BE49-F238E27FC236}">
                <a16:creationId xmlns:a16="http://schemas.microsoft.com/office/drawing/2014/main" id="{C79291D5-7AAE-0380-C641-024C9E7EB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1391" y="2915738"/>
            <a:ext cx="3404731" cy="3942262"/>
          </a:xfrm>
          <a:custGeom>
            <a:avLst/>
            <a:gdLst>
              <a:gd name="connsiteX0" fmla="*/ 0 w 2997200"/>
              <a:gd name="connsiteY0" fmla="*/ 1447006 h 2894012"/>
              <a:gd name="connsiteX1" fmla="*/ 1498600 w 2997200"/>
              <a:gd name="connsiteY1" fmla="*/ 0 h 2894012"/>
              <a:gd name="connsiteX2" fmla="*/ 2997200 w 2997200"/>
              <a:gd name="connsiteY2" fmla="*/ 1447006 h 2894012"/>
              <a:gd name="connsiteX3" fmla="*/ 1498600 w 2997200"/>
              <a:gd name="connsiteY3" fmla="*/ 2894012 h 2894012"/>
              <a:gd name="connsiteX4" fmla="*/ 0 w 2997200"/>
              <a:gd name="connsiteY4" fmla="*/ 1447006 h 2894012"/>
              <a:gd name="connsiteX0" fmla="*/ 0 w 2997200"/>
              <a:gd name="connsiteY0" fmla="*/ 2144590 h 3591596"/>
              <a:gd name="connsiteX1" fmla="*/ 1913379 w 2997200"/>
              <a:gd name="connsiteY1" fmla="*/ 0 h 3591596"/>
              <a:gd name="connsiteX2" fmla="*/ 2997200 w 2997200"/>
              <a:gd name="connsiteY2" fmla="*/ 2144590 h 3591596"/>
              <a:gd name="connsiteX3" fmla="*/ 1498600 w 2997200"/>
              <a:gd name="connsiteY3" fmla="*/ 3591596 h 3591596"/>
              <a:gd name="connsiteX4" fmla="*/ 0 w 2997200"/>
              <a:gd name="connsiteY4" fmla="*/ 2144590 h 3591596"/>
              <a:gd name="connsiteX0" fmla="*/ 0 w 3355418"/>
              <a:gd name="connsiteY0" fmla="*/ 2144590 h 3591596"/>
              <a:gd name="connsiteX1" fmla="*/ 1913379 w 3355418"/>
              <a:gd name="connsiteY1" fmla="*/ 0 h 3591596"/>
              <a:gd name="connsiteX2" fmla="*/ 3355418 w 3355418"/>
              <a:gd name="connsiteY2" fmla="*/ 1494141 h 3591596"/>
              <a:gd name="connsiteX3" fmla="*/ 1498600 w 3355418"/>
              <a:gd name="connsiteY3" fmla="*/ 3591596 h 3591596"/>
              <a:gd name="connsiteX4" fmla="*/ 0 w 3355418"/>
              <a:gd name="connsiteY4" fmla="*/ 2144590 h 3591596"/>
              <a:gd name="connsiteX0" fmla="*/ 0 w 3355418"/>
              <a:gd name="connsiteY0" fmla="*/ 2144590 h 3601023"/>
              <a:gd name="connsiteX1" fmla="*/ 1913379 w 3355418"/>
              <a:gd name="connsiteY1" fmla="*/ 0 h 3601023"/>
              <a:gd name="connsiteX2" fmla="*/ 3355418 w 3355418"/>
              <a:gd name="connsiteY2" fmla="*/ 1494141 h 3601023"/>
              <a:gd name="connsiteX3" fmla="*/ 2356440 w 3355418"/>
              <a:gd name="connsiteY3" fmla="*/ 3601023 h 3601023"/>
              <a:gd name="connsiteX4" fmla="*/ 0 w 3355418"/>
              <a:gd name="connsiteY4" fmla="*/ 2144590 h 3601023"/>
              <a:gd name="connsiteX0" fmla="*/ 0 w 3129174"/>
              <a:gd name="connsiteY0" fmla="*/ 3586891 h 3601023"/>
              <a:gd name="connsiteX1" fmla="*/ 1687135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87135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40001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40001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006344"/>
              <a:gd name="connsiteY0" fmla="*/ 3586891 h 3591596"/>
              <a:gd name="connsiteX1" fmla="*/ 1640001 w 3006344"/>
              <a:gd name="connsiteY1" fmla="*/ 0 h 3591596"/>
              <a:gd name="connsiteX2" fmla="*/ 3006344 w 3006344"/>
              <a:gd name="connsiteY2" fmla="*/ 1480493 h 3591596"/>
              <a:gd name="connsiteX3" fmla="*/ 2101916 w 3006344"/>
              <a:gd name="connsiteY3" fmla="*/ 3591596 h 3591596"/>
              <a:gd name="connsiteX4" fmla="*/ 0 w 3006344"/>
              <a:gd name="connsiteY4" fmla="*/ 3586891 h 3591596"/>
              <a:gd name="connsiteX0" fmla="*/ 0 w 3115526"/>
              <a:gd name="connsiteY0" fmla="*/ 3586891 h 3591596"/>
              <a:gd name="connsiteX1" fmla="*/ 1640001 w 3115526"/>
              <a:gd name="connsiteY1" fmla="*/ 0 h 3591596"/>
              <a:gd name="connsiteX2" fmla="*/ 3115526 w 3115526"/>
              <a:gd name="connsiteY2" fmla="*/ 1494141 h 3591596"/>
              <a:gd name="connsiteX3" fmla="*/ 2101916 w 3115526"/>
              <a:gd name="connsiteY3" fmla="*/ 3591596 h 3591596"/>
              <a:gd name="connsiteX4" fmla="*/ 0 w 3115526"/>
              <a:gd name="connsiteY4" fmla="*/ 3586891 h 3591596"/>
              <a:gd name="connsiteX0" fmla="*/ 0 w 3067759"/>
              <a:gd name="connsiteY0" fmla="*/ 3586891 h 3591596"/>
              <a:gd name="connsiteX1" fmla="*/ 1592234 w 3067759"/>
              <a:gd name="connsiteY1" fmla="*/ 0 h 3591596"/>
              <a:gd name="connsiteX2" fmla="*/ 3067759 w 3067759"/>
              <a:gd name="connsiteY2" fmla="*/ 1494141 h 3591596"/>
              <a:gd name="connsiteX3" fmla="*/ 2054149 w 3067759"/>
              <a:gd name="connsiteY3" fmla="*/ 3591596 h 3591596"/>
              <a:gd name="connsiteX4" fmla="*/ 0 w 306775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1879" h="3591596">
                <a:moveTo>
                  <a:pt x="0" y="3586891"/>
                </a:moveTo>
                <a:cubicBezTo>
                  <a:pt x="356958" y="1324696"/>
                  <a:pt x="1625292" y="817"/>
                  <a:pt x="1626354" y="0"/>
                </a:cubicBezTo>
                <a:lnTo>
                  <a:pt x="3101879" y="1494141"/>
                </a:lnTo>
                <a:cubicBezTo>
                  <a:pt x="3079971" y="1486282"/>
                  <a:pt x="2346481" y="2247552"/>
                  <a:pt x="2095093" y="3591596"/>
                </a:cubicBezTo>
                <a:lnTo>
                  <a:pt x="0" y="3586891"/>
                </a:lnTo>
                <a:close/>
              </a:path>
            </a:pathLst>
          </a:custGeom>
          <a:solidFill>
            <a:srgbClr val="E2BE8B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F50485-F335-7F21-2DFA-BE8B3C58F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728E-A6C5-4A9F-8B60-E4F2F12B9961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AF3628-3D59-5E20-9759-D36498F87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91C6FB8-CDBE-DBF9-82C6-CD9A586A1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A002-175B-417F-B94E-05250352858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FB56E11C-3D5E-71B1-438D-D372EAF4A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53700" y="512398"/>
            <a:ext cx="4433696" cy="3442166"/>
          </a:xfrm>
          <a:custGeom>
            <a:avLst/>
            <a:gdLst>
              <a:gd name="connsiteX0" fmla="*/ 1153911 w 1153911"/>
              <a:gd name="connsiteY0" fmla="*/ 0 h 895856"/>
              <a:gd name="connsiteX1" fmla="*/ 1153911 w 1153911"/>
              <a:gd name="connsiteY1" fmla="*/ 593570 h 895856"/>
              <a:gd name="connsiteX2" fmla="*/ 421605 w 1153911"/>
              <a:gd name="connsiteY2" fmla="*/ 895856 h 895856"/>
              <a:gd name="connsiteX3" fmla="*/ 0 w 1153911"/>
              <a:gd name="connsiteY3" fmla="*/ 475978 h 895856"/>
              <a:gd name="connsiteX4" fmla="*/ 1153911 w 1153911"/>
              <a:gd name="connsiteY4" fmla="*/ 0 h 8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911" h="895856">
                <a:moveTo>
                  <a:pt x="1153911" y="0"/>
                </a:moveTo>
                <a:lnTo>
                  <a:pt x="1153911" y="593570"/>
                </a:lnTo>
                <a:cubicBezTo>
                  <a:pt x="885500" y="624424"/>
                  <a:pt x="633918" y="728207"/>
                  <a:pt x="421605" y="895856"/>
                </a:cubicBezTo>
                <a:lnTo>
                  <a:pt x="0" y="475978"/>
                </a:lnTo>
                <a:cubicBezTo>
                  <a:pt x="324295" y="202172"/>
                  <a:pt x="730365" y="34738"/>
                  <a:pt x="1153911" y="0"/>
                </a:cubicBezTo>
              </a:path>
            </a:pathLst>
          </a:custGeom>
          <a:solidFill>
            <a:schemeClr val="accent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83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oin toimi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9C9149-DC04-ED90-4BEF-A07A4334B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110"/>
            <a:ext cx="6995615" cy="1325563"/>
          </a:xfrm>
        </p:spPr>
        <p:txBody>
          <a:bodyPr wrap="square">
            <a:normAutofit/>
          </a:bodyPr>
          <a:lstStyle>
            <a:lvl1pPr>
              <a:defRPr sz="36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93CC72-7760-08C5-7D39-023A2DE46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8925"/>
            <a:ext cx="6995615" cy="41980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10" name="Kuvan paikkamerkki 19">
            <a:extLst>
              <a:ext uri="{FF2B5EF4-FFF2-40B4-BE49-F238E27FC236}">
                <a16:creationId xmlns:a16="http://schemas.microsoft.com/office/drawing/2014/main" id="{C79291D5-7AAE-0380-C641-024C9E7EB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1391" y="2915738"/>
            <a:ext cx="3404731" cy="3942262"/>
          </a:xfrm>
          <a:custGeom>
            <a:avLst/>
            <a:gdLst>
              <a:gd name="connsiteX0" fmla="*/ 0 w 2997200"/>
              <a:gd name="connsiteY0" fmla="*/ 1447006 h 2894012"/>
              <a:gd name="connsiteX1" fmla="*/ 1498600 w 2997200"/>
              <a:gd name="connsiteY1" fmla="*/ 0 h 2894012"/>
              <a:gd name="connsiteX2" fmla="*/ 2997200 w 2997200"/>
              <a:gd name="connsiteY2" fmla="*/ 1447006 h 2894012"/>
              <a:gd name="connsiteX3" fmla="*/ 1498600 w 2997200"/>
              <a:gd name="connsiteY3" fmla="*/ 2894012 h 2894012"/>
              <a:gd name="connsiteX4" fmla="*/ 0 w 2997200"/>
              <a:gd name="connsiteY4" fmla="*/ 1447006 h 2894012"/>
              <a:gd name="connsiteX0" fmla="*/ 0 w 2997200"/>
              <a:gd name="connsiteY0" fmla="*/ 2144590 h 3591596"/>
              <a:gd name="connsiteX1" fmla="*/ 1913379 w 2997200"/>
              <a:gd name="connsiteY1" fmla="*/ 0 h 3591596"/>
              <a:gd name="connsiteX2" fmla="*/ 2997200 w 2997200"/>
              <a:gd name="connsiteY2" fmla="*/ 2144590 h 3591596"/>
              <a:gd name="connsiteX3" fmla="*/ 1498600 w 2997200"/>
              <a:gd name="connsiteY3" fmla="*/ 3591596 h 3591596"/>
              <a:gd name="connsiteX4" fmla="*/ 0 w 2997200"/>
              <a:gd name="connsiteY4" fmla="*/ 2144590 h 3591596"/>
              <a:gd name="connsiteX0" fmla="*/ 0 w 3355418"/>
              <a:gd name="connsiteY0" fmla="*/ 2144590 h 3591596"/>
              <a:gd name="connsiteX1" fmla="*/ 1913379 w 3355418"/>
              <a:gd name="connsiteY1" fmla="*/ 0 h 3591596"/>
              <a:gd name="connsiteX2" fmla="*/ 3355418 w 3355418"/>
              <a:gd name="connsiteY2" fmla="*/ 1494141 h 3591596"/>
              <a:gd name="connsiteX3" fmla="*/ 1498600 w 3355418"/>
              <a:gd name="connsiteY3" fmla="*/ 3591596 h 3591596"/>
              <a:gd name="connsiteX4" fmla="*/ 0 w 3355418"/>
              <a:gd name="connsiteY4" fmla="*/ 2144590 h 3591596"/>
              <a:gd name="connsiteX0" fmla="*/ 0 w 3355418"/>
              <a:gd name="connsiteY0" fmla="*/ 2144590 h 3601023"/>
              <a:gd name="connsiteX1" fmla="*/ 1913379 w 3355418"/>
              <a:gd name="connsiteY1" fmla="*/ 0 h 3601023"/>
              <a:gd name="connsiteX2" fmla="*/ 3355418 w 3355418"/>
              <a:gd name="connsiteY2" fmla="*/ 1494141 h 3601023"/>
              <a:gd name="connsiteX3" fmla="*/ 2356440 w 3355418"/>
              <a:gd name="connsiteY3" fmla="*/ 3601023 h 3601023"/>
              <a:gd name="connsiteX4" fmla="*/ 0 w 3355418"/>
              <a:gd name="connsiteY4" fmla="*/ 2144590 h 3601023"/>
              <a:gd name="connsiteX0" fmla="*/ 0 w 3129174"/>
              <a:gd name="connsiteY0" fmla="*/ 3586891 h 3601023"/>
              <a:gd name="connsiteX1" fmla="*/ 1687135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87135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40001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40001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006344"/>
              <a:gd name="connsiteY0" fmla="*/ 3586891 h 3591596"/>
              <a:gd name="connsiteX1" fmla="*/ 1640001 w 3006344"/>
              <a:gd name="connsiteY1" fmla="*/ 0 h 3591596"/>
              <a:gd name="connsiteX2" fmla="*/ 3006344 w 3006344"/>
              <a:gd name="connsiteY2" fmla="*/ 1480493 h 3591596"/>
              <a:gd name="connsiteX3" fmla="*/ 2101916 w 3006344"/>
              <a:gd name="connsiteY3" fmla="*/ 3591596 h 3591596"/>
              <a:gd name="connsiteX4" fmla="*/ 0 w 3006344"/>
              <a:gd name="connsiteY4" fmla="*/ 3586891 h 3591596"/>
              <a:gd name="connsiteX0" fmla="*/ 0 w 3115526"/>
              <a:gd name="connsiteY0" fmla="*/ 3586891 h 3591596"/>
              <a:gd name="connsiteX1" fmla="*/ 1640001 w 3115526"/>
              <a:gd name="connsiteY1" fmla="*/ 0 h 3591596"/>
              <a:gd name="connsiteX2" fmla="*/ 3115526 w 3115526"/>
              <a:gd name="connsiteY2" fmla="*/ 1494141 h 3591596"/>
              <a:gd name="connsiteX3" fmla="*/ 2101916 w 3115526"/>
              <a:gd name="connsiteY3" fmla="*/ 3591596 h 3591596"/>
              <a:gd name="connsiteX4" fmla="*/ 0 w 3115526"/>
              <a:gd name="connsiteY4" fmla="*/ 3586891 h 3591596"/>
              <a:gd name="connsiteX0" fmla="*/ 0 w 3067759"/>
              <a:gd name="connsiteY0" fmla="*/ 3586891 h 3591596"/>
              <a:gd name="connsiteX1" fmla="*/ 1592234 w 3067759"/>
              <a:gd name="connsiteY1" fmla="*/ 0 h 3591596"/>
              <a:gd name="connsiteX2" fmla="*/ 3067759 w 3067759"/>
              <a:gd name="connsiteY2" fmla="*/ 1494141 h 3591596"/>
              <a:gd name="connsiteX3" fmla="*/ 2054149 w 3067759"/>
              <a:gd name="connsiteY3" fmla="*/ 3591596 h 3591596"/>
              <a:gd name="connsiteX4" fmla="*/ 0 w 306775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1879" h="3591596">
                <a:moveTo>
                  <a:pt x="0" y="3586891"/>
                </a:moveTo>
                <a:cubicBezTo>
                  <a:pt x="356958" y="1324696"/>
                  <a:pt x="1625292" y="817"/>
                  <a:pt x="1626354" y="0"/>
                </a:cubicBezTo>
                <a:lnTo>
                  <a:pt x="3101879" y="1494141"/>
                </a:lnTo>
                <a:cubicBezTo>
                  <a:pt x="3079971" y="1486282"/>
                  <a:pt x="2346481" y="2247552"/>
                  <a:pt x="2095093" y="3591596"/>
                </a:cubicBezTo>
                <a:lnTo>
                  <a:pt x="0" y="3586891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F50485-F335-7F21-2DFA-BE8B3C58F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728E-A6C5-4A9F-8B60-E4F2F12B9961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AF3628-3D59-5E20-9759-D36498F87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91C6FB8-CDBE-DBF9-82C6-CD9A586A1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A002-175B-417F-B94E-05250352858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FB56E11C-3D5E-71B1-438D-D372EAF4A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53700" y="512398"/>
            <a:ext cx="4433696" cy="3442166"/>
          </a:xfrm>
          <a:custGeom>
            <a:avLst/>
            <a:gdLst>
              <a:gd name="connsiteX0" fmla="*/ 1153911 w 1153911"/>
              <a:gd name="connsiteY0" fmla="*/ 0 h 895856"/>
              <a:gd name="connsiteX1" fmla="*/ 1153911 w 1153911"/>
              <a:gd name="connsiteY1" fmla="*/ 593570 h 895856"/>
              <a:gd name="connsiteX2" fmla="*/ 421605 w 1153911"/>
              <a:gd name="connsiteY2" fmla="*/ 895856 h 895856"/>
              <a:gd name="connsiteX3" fmla="*/ 0 w 1153911"/>
              <a:gd name="connsiteY3" fmla="*/ 475978 h 895856"/>
              <a:gd name="connsiteX4" fmla="*/ 1153911 w 1153911"/>
              <a:gd name="connsiteY4" fmla="*/ 0 h 8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911" h="895856">
                <a:moveTo>
                  <a:pt x="1153911" y="0"/>
                </a:moveTo>
                <a:lnTo>
                  <a:pt x="1153911" y="593570"/>
                </a:lnTo>
                <a:cubicBezTo>
                  <a:pt x="885500" y="624424"/>
                  <a:pt x="633918" y="728207"/>
                  <a:pt x="421605" y="895856"/>
                </a:cubicBezTo>
                <a:lnTo>
                  <a:pt x="0" y="475978"/>
                </a:lnTo>
                <a:cubicBezTo>
                  <a:pt x="324295" y="202172"/>
                  <a:pt x="730365" y="34738"/>
                  <a:pt x="1153911" y="0"/>
                </a:cubicBezTo>
              </a:path>
            </a:pathLst>
          </a:custGeom>
          <a:solidFill>
            <a:srgbClr val="E2BE8B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18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llisu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9C9149-DC04-ED90-4BEF-A07A4334B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110"/>
            <a:ext cx="6995615" cy="1325563"/>
          </a:xfrm>
        </p:spPr>
        <p:txBody>
          <a:bodyPr wrap="square">
            <a:normAutofit/>
          </a:bodyPr>
          <a:lstStyle>
            <a:lvl1pPr>
              <a:defRPr sz="36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93CC72-7760-08C5-7D39-023A2DE46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8925"/>
            <a:ext cx="6995615" cy="41980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10" name="Kuvan paikkamerkki 19">
            <a:extLst>
              <a:ext uri="{FF2B5EF4-FFF2-40B4-BE49-F238E27FC236}">
                <a16:creationId xmlns:a16="http://schemas.microsoft.com/office/drawing/2014/main" id="{C79291D5-7AAE-0380-C641-024C9E7EB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1391" y="2915738"/>
            <a:ext cx="3404731" cy="3942262"/>
          </a:xfrm>
          <a:custGeom>
            <a:avLst/>
            <a:gdLst>
              <a:gd name="connsiteX0" fmla="*/ 0 w 2997200"/>
              <a:gd name="connsiteY0" fmla="*/ 1447006 h 2894012"/>
              <a:gd name="connsiteX1" fmla="*/ 1498600 w 2997200"/>
              <a:gd name="connsiteY1" fmla="*/ 0 h 2894012"/>
              <a:gd name="connsiteX2" fmla="*/ 2997200 w 2997200"/>
              <a:gd name="connsiteY2" fmla="*/ 1447006 h 2894012"/>
              <a:gd name="connsiteX3" fmla="*/ 1498600 w 2997200"/>
              <a:gd name="connsiteY3" fmla="*/ 2894012 h 2894012"/>
              <a:gd name="connsiteX4" fmla="*/ 0 w 2997200"/>
              <a:gd name="connsiteY4" fmla="*/ 1447006 h 2894012"/>
              <a:gd name="connsiteX0" fmla="*/ 0 w 2997200"/>
              <a:gd name="connsiteY0" fmla="*/ 2144590 h 3591596"/>
              <a:gd name="connsiteX1" fmla="*/ 1913379 w 2997200"/>
              <a:gd name="connsiteY1" fmla="*/ 0 h 3591596"/>
              <a:gd name="connsiteX2" fmla="*/ 2997200 w 2997200"/>
              <a:gd name="connsiteY2" fmla="*/ 2144590 h 3591596"/>
              <a:gd name="connsiteX3" fmla="*/ 1498600 w 2997200"/>
              <a:gd name="connsiteY3" fmla="*/ 3591596 h 3591596"/>
              <a:gd name="connsiteX4" fmla="*/ 0 w 2997200"/>
              <a:gd name="connsiteY4" fmla="*/ 2144590 h 3591596"/>
              <a:gd name="connsiteX0" fmla="*/ 0 w 3355418"/>
              <a:gd name="connsiteY0" fmla="*/ 2144590 h 3591596"/>
              <a:gd name="connsiteX1" fmla="*/ 1913379 w 3355418"/>
              <a:gd name="connsiteY1" fmla="*/ 0 h 3591596"/>
              <a:gd name="connsiteX2" fmla="*/ 3355418 w 3355418"/>
              <a:gd name="connsiteY2" fmla="*/ 1494141 h 3591596"/>
              <a:gd name="connsiteX3" fmla="*/ 1498600 w 3355418"/>
              <a:gd name="connsiteY3" fmla="*/ 3591596 h 3591596"/>
              <a:gd name="connsiteX4" fmla="*/ 0 w 3355418"/>
              <a:gd name="connsiteY4" fmla="*/ 2144590 h 3591596"/>
              <a:gd name="connsiteX0" fmla="*/ 0 w 3355418"/>
              <a:gd name="connsiteY0" fmla="*/ 2144590 h 3601023"/>
              <a:gd name="connsiteX1" fmla="*/ 1913379 w 3355418"/>
              <a:gd name="connsiteY1" fmla="*/ 0 h 3601023"/>
              <a:gd name="connsiteX2" fmla="*/ 3355418 w 3355418"/>
              <a:gd name="connsiteY2" fmla="*/ 1494141 h 3601023"/>
              <a:gd name="connsiteX3" fmla="*/ 2356440 w 3355418"/>
              <a:gd name="connsiteY3" fmla="*/ 3601023 h 3601023"/>
              <a:gd name="connsiteX4" fmla="*/ 0 w 3355418"/>
              <a:gd name="connsiteY4" fmla="*/ 2144590 h 3601023"/>
              <a:gd name="connsiteX0" fmla="*/ 0 w 3129174"/>
              <a:gd name="connsiteY0" fmla="*/ 3586891 h 3601023"/>
              <a:gd name="connsiteX1" fmla="*/ 1687135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87135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40001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40001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006344"/>
              <a:gd name="connsiteY0" fmla="*/ 3586891 h 3591596"/>
              <a:gd name="connsiteX1" fmla="*/ 1640001 w 3006344"/>
              <a:gd name="connsiteY1" fmla="*/ 0 h 3591596"/>
              <a:gd name="connsiteX2" fmla="*/ 3006344 w 3006344"/>
              <a:gd name="connsiteY2" fmla="*/ 1480493 h 3591596"/>
              <a:gd name="connsiteX3" fmla="*/ 2101916 w 3006344"/>
              <a:gd name="connsiteY3" fmla="*/ 3591596 h 3591596"/>
              <a:gd name="connsiteX4" fmla="*/ 0 w 3006344"/>
              <a:gd name="connsiteY4" fmla="*/ 3586891 h 3591596"/>
              <a:gd name="connsiteX0" fmla="*/ 0 w 3115526"/>
              <a:gd name="connsiteY0" fmla="*/ 3586891 h 3591596"/>
              <a:gd name="connsiteX1" fmla="*/ 1640001 w 3115526"/>
              <a:gd name="connsiteY1" fmla="*/ 0 h 3591596"/>
              <a:gd name="connsiteX2" fmla="*/ 3115526 w 3115526"/>
              <a:gd name="connsiteY2" fmla="*/ 1494141 h 3591596"/>
              <a:gd name="connsiteX3" fmla="*/ 2101916 w 3115526"/>
              <a:gd name="connsiteY3" fmla="*/ 3591596 h 3591596"/>
              <a:gd name="connsiteX4" fmla="*/ 0 w 3115526"/>
              <a:gd name="connsiteY4" fmla="*/ 3586891 h 3591596"/>
              <a:gd name="connsiteX0" fmla="*/ 0 w 3067759"/>
              <a:gd name="connsiteY0" fmla="*/ 3586891 h 3591596"/>
              <a:gd name="connsiteX1" fmla="*/ 1592234 w 3067759"/>
              <a:gd name="connsiteY1" fmla="*/ 0 h 3591596"/>
              <a:gd name="connsiteX2" fmla="*/ 3067759 w 3067759"/>
              <a:gd name="connsiteY2" fmla="*/ 1494141 h 3591596"/>
              <a:gd name="connsiteX3" fmla="*/ 2054149 w 3067759"/>
              <a:gd name="connsiteY3" fmla="*/ 3591596 h 3591596"/>
              <a:gd name="connsiteX4" fmla="*/ 0 w 306775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1879" h="3591596">
                <a:moveTo>
                  <a:pt x="0" y="3586891"/>
                </a:moveTo>
                <a:cubicBezTo>
                  <a:pt x="356958" y="1324696"/>
                  <a:pt x="1625292" y="817"/>
                  <a:pt x="1626354" y="0"/>
                </a:cubicBezTo>
                <a:lnTo>
                  <a:pt x="3101879" y="1494141"/>
                </a:lnTo>
                <a:cubicBezTo>
                  <a:pt x="3079971" y="1486282"/>
                  <a:pt x="2346481" y="2247552"/>
                  <a:pt x="2095093" y="3591596"/>
                </a:cubicBezTo>
                <a:lnTo>
                  <a:pt x="0" y="3586891"/>
                </a:lnTo>
                <a:close/>
              </a:path>
            </a:pathLst>
          </a:custGeom>
          <a:solidFill>
            <a:srgbClr val="D73A4D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F50485-F335-7F21-2DFA-BE8B3C58F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728E-A6C5-4A9F-8B60-E4F2F12B9961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AF3628-3D59-5E20-9759-D36498F87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91C6FB8-CDBE-DBF9-82C6-CD9A586A1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A002-175B-417F-B94E-05250352858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FB56E11C-3D5E-71B1-438D-D372EAF4A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53700" y="512398"/>
            <a:ext cx="4433696" cy="3442166"/>
          </a:xfrm>
          <a:custGeom>
            <a:avLst/>
            <a:gdLst>
              <a:gd name="connsiteX0" fmla="*/ 1153911 w 1153911"/>
              <a:gd name="connsiteY0" fmla="*/ 0 h 895856"/>
              <a:gd name="connsiteX1" fmla="*/ 1153911 w 1153911"/>
              <a:gd name="connsiteY1" fmla="*/ 593570 h 895856"/>
              <a:gd name="connsiteX2" fmla="*/ 421605 w 1153911"/>
              <a:gd name="connsiteY2" fmla="*/ 895856 h 895856"/>
              <a:gd name="connsiteX3" fmla="*/ 0 w 1153911"/>
              <a:gd name="connsiteY3" fmla="*/ 475978 h 895856"/>
              <a:gd name="connsiteX4" fmla="*/ 1153911 w 1153911"/>
              <a:gd name="connsiteY4" fmla="*/ 0 h 8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911" h="895856">
                <a:moveTo>
                  <a:pt x="1153911" y="0"/>
                </a:moveTo>
                <a:lnTo>
                  <a:pt x="1153911" y="593570"/>
                </a:lnTo>
                <a:cubicBezTo>
                  <a:pt x="885500" y="624424"/>
                  <a:pt x="633918" y="728207"/>
                  <a:pt x="421605" y="895856"/>
                </a:cubicBezTo>
                <a:lnTo>
                  <a:pt x="0" y="475978"/>
                </a:lnTo>
                <a:cubicBezTo>
                  <a:pt x="324295" y="202172"/>
                  <a:pt x="730365" y="34738"/>
                  <a:pt x="1153911" y="0"/>
                </a:cubicBezTo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9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mmärrettävy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9C9149-DC04-ED90-4BEF-A07A4334B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110"/>
            <a:ext cx="6995615" cy="1325563"/>
          </a:xfrm>
        </p:spPr>
        <p:txBody>
          <a:bodyPr wrap="square">
            <a:normAutofit/>
          </a:bodyPr>
          <a:lstStyle>
            <a:lvl1pPr>
              <a:defRPr sz="36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93CC72-7760-08C5-7D39-023A2DE46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8925"/>
            <a:ext cx="6995615" cy="41980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10" name="Kuvan paikkamerkki 19">
            <a:extLst>
              <a:ext uri="{FF2B5EF4-FFF2-40B4-BE49-F238E27FC236}">
                <a16:creationId xmlns:a16="http://schemas.microsoft.com/office/drawing/2014/main" id="{C79291D5-7AAE-0380-C641-024C9E7EB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1391" y="2915738"/>
            <a:ext cx="3404731" cy="3942262"/>
          </a:xfrm>
          <a:custGeom>
            <a:avLst/>
            <a:gdLst>
              <a:gd name="connsiteX0" fmla="*/ 0 w 2997200"/>
              <a:gd name="connsiteY0" fmla="*/ 1447006 h 2894012"/>
              <a:gd name="connsiteX1" fmla="*/ 1498600 w 2997200"/>
              <a:gd name="connsiteY1" fmla="*/ 0 h 2894012"/>
              <a:gd name="connsiteX2" fmla="*/ 2997200 w 2997200"/>
              <a:gd name="connsiteY2" fmla="*/ 1447006 h 2894012"/>
              <a:gd name="connsiteX3" fmla="*/ 1498600 w 2997200"/>
              <a:gd name="connsiteY3" fmla="*/ 2894012 h 2894012"/>
              <a:gd name="connsiteX4" fmla="*/ 0 w 2997200"/>
              <a:gd name="connsiteY4" fmla="*/ 1447006 h 2894012"/>
              <a:gd name="connsiteX0" fmla="*/ 0 w 2997200"/>
              <a:gd name="connsiteY0" fmla="*/ 2144590 h 3591596"/>
              <a:gd name="connsiteX1" fmla="*/ 1913379 w 2997200"/>
              <a:gd name="connsiteY1" fmla="*/ 0 h 3591596"/>
              <a:gd name="connsiteX2" fmla="*/ 2997200 w 2997200"/>
              <a:gd name="connsiteY2" fmla="*/ 2144590 h 3591596"/>
              <a:gd name="connsiteX3" fmla="*/ 1498600 w 2997200"/>
              <a:gd name="connsiteY3" fmla="*/ 3591596 h 3591596"/>
              <a:gd name="connsiteX4" fmla="*/ 0 w 2997200"/>
              <a:gd name="connsiteY4" fmla="*/ 2144590 h 3591596"/>
              <a:gd name="connsiteX0" fmla="*/ 0 w 3355418"/>
              <a:gd name="connsiteY0" fmla="*/ 2144590 h 3591596"/>
              <a:gd name="connsiteX1" fmla="*/ 1913379 w 3355418"/>
              <a:gd name="connsiteY1" fmla="*/ 0 h 3591596"/>
              <a:gd name="connsiteX2" fmla="*/ 3355418 w 3355418"/>
              <a:gd name="connsiteY2" fmla="*/ 1494141 h 3591596"/>
              <a:gd name="connsiteX3" fmla="*/ 1498600 w 3355418"/>
              <a:gd name="connsiteY3" fmla="*/ 3591596 h 3591596"/>
              <a:gd name="connsiteX4" fmla="*/ 0 w 3355418"/>
              <a:gd name="connsiteY4" fmla="*/ 2144590 h 3591596"/>
              <a:gd name="connsiteX0" fmla="*/ 0 w 3355418"/>
              <a:gd name="connsiteY0" fmla="*/ 2144590 h 3601023"/>
              <a:gd name="connsiteX1" fmla="*/ 1913379 w 3355418"/>
              <a:gd name="connsiteY1" fmla="*/ 0 h 3601023"/>
              <a:gd name="connsiteX2" fmla="*/ 3355418 w 3355418"/>
              <a:gd name="connsiteY2" fmla="*/ 1494141 h 3601023"/>
              <a:gd name="connsiteX3" fmla="*/ 2356440 w 3355418"/>
              <a:gd name="connsiteY3" fmla="*/ 3601023 h 3601023"/>
              <a:gd name="connsiteX4" fmla="*/ 0 w 3355418"/>
              <a:gd name="connsiteY4" fmla="*/ 2144590 h 3601023"/>
              <a:gd name="connsiteX0" fmla="*/ 0 w 3129174"/>
              <a:gd name="connsiteY0" fmla="*/ 3586891 h 3601023"/>
              <a:gd name="connsiteX1" fmla="*/ 1687135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87135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40001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40001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006344"/>
              <a:gd name="connsiteY0" fmla="*/ 3586891 h 3591596"/>
              <a:gd name="connsiteX1" fmla="*/ 1640001 w 3006344"/>
              <a:gd name="connsiteY1" fmla="*/ 0 h 3591596"/>
              <a:gd name="connsiteX2" fmla="*/ 3006344 w 3006344"/>
              <a:gd name="connsiteY2" fmla="*/ 1480493 h 3591596"/>
              <a:gd name="connsiteX3" fmla="*/ 2101916 w 3006344"/>
              <a:gd name="connsiteY3" fmla="*/ 3591596 h 3591596"/>
              <a:gd name="connsiteX4" fmla="*/ 0 w 3006344"/>
              <a:gd name="connsiteY4" fmla="*/ 3586891 h 3591596"/>
              <a:gd name="connsiteX0" fmla="*/ 0 w 3115526"/>
              <a:gd name="connsiteY0" fmla="*/ 3586891 h 3591596"/>
              <a:gd name="connsiteX1" fmla="*/ 1640001 w 3115526"/>
              <a:gd name="connsiteY1" fmla="*/ 0 h 3591596"/>
              <a:gd name="connsiteX2" fmla="*/ 3115526 w 3115526"/>
              <a:gd name="connsiteY2" fmla="*/ 1494141 h 3591596"/>
              <a:gd name="connsiteX3" fmla="*/ 2101916 w 3115526"/>
              <a:gd name="connsiteY3" fmla="*/ 3591596 h 3591596"/>
              <a:gd name="connsiteX4" fmla="*/ 0 w 3115526"/>
              <a:gd name="connsiteY4" fmla="*/ 3586891 h 3591596"/>
              <a:gd name="connsiteX0" fmla="*/ 0 w 3067759"/>
              <a:gd name="connsiteY0" fmla="*/ 3586891 h 3591596"/>
              <a:gd name="connsiteX1" fmla="*/ 1592234 w 3067759"/>
              <a:gd name="connsiteY1" fmla="*/ 0 h 3591596"/>
              <a:gd name="connsiteX2" fmla="*/ 3067759 w 3067759"/>
              <a:gd name="connsiteY2" fmla="*/ 1494141 h 3591596"/>
              <a:gd name="connsiteX3" fmla="*/ 2054149 w 3067759"/>
              <a:gd name="connsiteY3" fmla="*/ 3591596 h 3591596"/>
              <a:gd name="connsiteX4" fmla="*/ 0 w 306775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1879" h="3591596">
                <a:moveTo>
                  <a:pt x="0" y="3586891"/>
                </a:moveTo>
                <a:cubicBezTo>
                  <a:pt x="356958" y="1324696"/>
                  <a:pt x="1625292" y="817"/>
                  <a:pt x="1626354" y="0"/>
                </a:cubicBezTo>
                <a:lnTo>
                  <a:pt x="3101879" y="1494141"/>
                </a:lnTo>
                <a:cubicBezTo>
                  <a:pt x="3079971" y="1486282"/>
                  <a:pt x="2346481" y="2247552"/>
                  <a:pt x="2095093" y="3591596"/>
                </a:cubicBezTo>
                <a:lnTo>
                  <a:pt x="0" y="3586891"/>
                </a:lnTo>
                <a:close/>
              </a:path>
            </a:pathLst>
          </a:custGeom>
          <a:solidFill>
            <a:schemeClr val="accent3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F50485-F335-7F21-2DFA-BE8B3C58F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728E-A6C5-4A9F-8B60-E4F2F12B9961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AF3628-3D59-5E20-9759-D36498F87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91C6FB8-CDBE-DBF9-82C6-CD9A586A1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A002-175B-417F-B94E-05250352858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FB56E11C-3D5E-71B1-438D-D372EAF4A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53700" y="512398"/>
            <a:ext cx="4433696" cy="3442166"/>
          </a:xfrm>
          <a:custGeom>
            <a:avLst/>
            <a:gdLst>
              <a:gd name="connsiteX0" fmla="*/ 1153911 w 1153911"/>
              <a:gd name="connsiteY0" fmla="*/ 0 h 895856"/>
              <a:gd name="connsiteX1" fmla="*/ 1153911 w 1153911"/>
              <a:gd name="connsiteY1" fmla="*/ 593570 h 895856"/>
              <a:gd name="connsiteX2" fmla="*/ 421605 w 1153911"/>
              <a:gd name="connsiteY2" fmla="*/ 895856 h 895856"/>
              <a:gd name="connsiteX3" fmla="*/ 0 w 1153911"/>
              <a:gd name="connsiteY3" fmla="*/ 475978 h 895856"/>
              <a:gd name="connsiteX4" fmla="*/ 1153911 w 1153911"/>
              <a:gd name="connsiteY4" fmla="*/ 0 h 8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911" h="895856">
                <a:moveTo>
                  <a:pt x="1153911" y="0"/>
                </a:moveTo>
                <a:lnTo>
                  <a:pt x="1153911" y="593570"/>
                </a:lnTo>
                <a:cubicBezTo>
                  <a:pt x="885500" y="624424"/>
                  <a:pt x="633918" y="728207"/>
                  <a:pt x="421605" y="895856"/>
                </a:cubicBezTo>
                <a:lnTo>
                  <a:pt x="0" y="475978"/>
                </a:lnTo>
                <a:cubicBezTo>
                  <a:pt x="324295" y="202172"/>
                  <a:pt x="730365" y="34738"/>
                  <a:pt x="1153911" y="0"/>
                </a:cubicBezTo>
              </a:path>
            </a:pathLst>
          </a:custGeom>
          <a:solidFill>
            <a:srgbClr val="D73A4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92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FBB669-3E4A-0890-FBD6-7FDB2280B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32000"/>
            <a:ext cx="10515600" cy="1325563"/>
          </a:xfrm>
        </p:spPr>
        <p:txBody>
          <a:bodyPr wrap="square"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90FA72F-C058-D583-72FD-3EE70B2A1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17439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FAFE63-FC9E-D423-CD38-BFE493265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6029"/>
            <a:ext cx="5157787" cy="287754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59DF600-6C6F-C3D2-6076-3EBA9BAEF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1743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2B952A9-49DE-FA8E-E310-14AC88B5E7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6029"/>
            <a:ext cx="5183188" cy="287754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38EE422-3535-613C-4C47-9BCBA7EC0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728E-A6C5-4A9F-8B60-E4F2F12B9961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B7B686F-A943-AA0A-93F0-E82758946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7D166C0-F9C5-4610-8DDA-D01674A49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A002-175B-417F-B94E-052503528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61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. Otsikkodia sininen pohja +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CAF0E6-DFF2-F6E4-E013-A57F932AA5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74016" y="6356350"/>
            <a:ext cx="11430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340728E-A6C5-4A9F-8B60-E4F2F12B9961}" type="datetimeFigureOut">
              <a:rPr lang="en-GB" smtClean="0"/>
              <a:pPr/>
              <a:t>14/02/2024</a:t>
            </a:fld>
            <a:endParaRPr lang="en-GB" dirty="0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E02F48DD-BE05-7A17-553F-15FA698F43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02723" y="-509160"/>
            <a:ext cx="6296167" cy="8111323"/>
          </a:xfrm>
          <a:custGeom>
            <a:avLst/>
            <a:gdLst>
              <a:gd name="connsiteX0" fmla="*/ 1666182 w 3135984"/>
              <a:gd name="connsiteY0" fmla="*/ 0 h 4040074"/>
              <a:gd name="connsiteX1" fmla="*/ 3135984 w 3135984"/>
              <a:gd name="connsiteY1" fmla="*/ 1475847 h 4040074"/>
              <a:gd name="connsiteX2" fmla="*/ 2077818 w 3135984"/>
              <a:gd name="connsiteY2" fmla="*/ 4040074 h 4040074"/>
              <a:gd name="connsiteX3" fmla="*/ 0 w 3135984"/>
              <a:gd name="connsiteY3" fmla="*/ 4040074 h 4040074"/>
              <a:gd name="connsiteX4" fmla="*/ 1666182 w 3135984"/>
              <a:gd name="connsiteY4" fmla="*/ 0 h 404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984" h="4040074">
                <a:moveTo>
                  <a:pt x="1666182" y="0"/>
                </a:moveTo>
                <a:lnTo>
                  <a:pt x="3135984" y="1475847"/>
                </a:lnTo>
                <a:cubicBezTo>
                  <a:pt x="2549121" y="2219059"/>
                  <a:pt x="2185824" y="3098977"/>
                  <a:pt x="2077818" y="4040074"/>
                </a:cubicBezTo>
                <a:lnTo>
                  <a:pt x="0" y="4040074"/>
                </a:lnTo>
                <a:cubicBezTo>
                  <a:pt x="122358" y="2558184"/>
                  <a:pt x="708468" y="1136718"/>
                  <a:pt x="1666182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7706244-32BB-61B9-1B41-89B96F2CB2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4630" y="783943"/>
            <a:ext cx="2743200" cy="1166028"/>
          </a:xfrm>
          <a:prstGeom prst="rect">
            <a:avLst/>
          </a:prstGeom>
        </p:spPr>
      </p:pic>
      <p:sp>
        <p:nvSpPr>
          <p:cNvPr id="14" name="Otsikko 1">
            <a:extLst>
              <a:ext uri="{FF2B5EF4-FFF2-40B4-BE49-F238E27FC236}">
                <a16:creationId xmlns:a16="http://schemas.microsoft.com/office/drawing/2014/main" id="{002C9A9A-3BA9-ED57-5277-8DAB2CA7C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190904"/>
            <a:ext cx="6116053" cy="2387600"/>
          </a:xfrm>
        </p:spPr>
        <p:txBody>
          <a:bodyPr lIns="0" tIns="0" rIns="0" bIns="0"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15" name="Alaotsikko 2">
            <a:extLst>
              <a:ext uri="{FF2B5EF4-FFF2-40B4-BE49-F238E27FC236}">
                <a16:creationId xmlns:a16="http://schemas.microsoft.com/office/drawing/2014/main" id="{046DDA05-D614-0E77-29ED-8194C79FC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729079"/>
            <a:ext cx="6116053" cy="41837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580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8C6577-2641-F73E-2254-49926F679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9B54CC3-CEF8-0834-BA4C-C14C2AE69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728E-A6C5-4A9F-8B60-E4F2F12B9961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7D62E6C-B511-9E68-CAAA-8CE0578A4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F430EDB-2505-DC25-645B-525961732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A002-175B-417F-B94E-052503528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7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austakuva + tekstinosto Oranss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C63F923-2B0E-C1CB-4363-1794FE2810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2059" y="5438899"/>
            <a:ext cx="9294479" cy="980030"/>
          </a:xfrm>
        </p:spPr>
        <p:txBody>
          <a:bodyPr>
            <a:normAutofit/>
          </a:bodyPr>
          <a:lstStyle>
            <a:lvl1pPr marL="0" indent="0" algn="ctr">
              <a:lnSpc>
                <a:spcPts val="1900"/>
              </a:lnSpc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lnSpc>
                <a:spcPts val="1900"/>
              </a:lnSpc>
              <a:buFontTx/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Mahdollinen lopetusdia yhteystietoineen.</a:t>
            </a:r>
            <a:endParaRPr lang="en-GB" dirty="0"/>
          </a:p>
        </p:txBody>
      </p:sp>
      <p:pic>
        <p:nvPicPr>
          <p:cNvPr id="2" name="Kuva 1" descr="Avoimen hallinnon tunnus.">
            <a:extLst>
              <a:ext uri="{FF2B5EF4-FFF2-40B4-BE49-F238E27FC236}">
                <a16:creationId xmlns:a16="http://schemas.microsoft.com/office/drawing/2014/main" id="{02DFE690-0B6F-7757-CD61-F57524E1F4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5658" y="2316868"/>
            <a:ext cx="5640684" cy="239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0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austakuva + tekstielementti 1">
    <p:bg>
      <p:bgPr>
        <a:blipFill dpi="0" rotWithShape="1">
          <a:blip r:embed="rId2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E628E364-8BC1-7765-E463-4A37B4B54C59}"/>
              </a:ext>
            </a:extLst>
          </p:cNvPr>
          <p:cNvSpPr/>
          <p:nvPr/>
        </p:nvSpPr>
        <p:spPr>
          <a:xfrm>
            <a:off x="6096000" y="-1517177"/>
            <a:ext cx="7052729" cy="9085990"/>
          </a:xfrm>
          <a:custGeom>
            <a:avLst/>
            <a:gdLst>
              <a:gd name="connsiteX0" fmla="*/ 895856 w 895856"/>
              <a:gd name="connsiteY0" fmla="*/ 421605 h 1154126"/>
              <a:gd name="connsiteX1" fmla="*/ 593570 w 895856"/>
              <a:gd name="connsiteY1" fmla="*/ 1154127 h 1154126"/>
              <a:gd name="connsiteX2" fmla="*/ 0 w 895856"/>
              <a:gd name="connsiteY2" fmla="*/ 1154127 h 1154126"/>
              <a:gd name="connsiteX3" fmla="*/ 475978 w 895856"/>
              <a:gd name="connsiteY3" fmla="*/ 0 h 1154126"/>
              <a:gd name="connsiteX4" fmla="*/ 895856 w 895856"/>
              <a:gd name="connsiteY4" fmla="*/ 421605 h 115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856" h="1154126">
                <a:moveTo>
                  <a:pt x="895856" y="421605"/>
                </a:moveTo>
                <a:cubicBezTo>
                  <a:pt x="728207" y="633918"/>
                  <a:pt x="624424" y="885284"/>
                  <a:pt x="593570" y="1154127"/>
                </a:cubicBezTo>
                <a:lnTo>
                  <a:pt x="0" y="1154127"/>
                </a:lnTo>
                <a:cubicBezTo>
                  <a:pt x="34954" y="730796"/>
                  <a:pt x="202388" y="324726"/>
                  <a:pt x="475978" y="0"/>
                </a:cubicBezTo>
                <a:lnTo>
                  <a:pt x="895856" y="421605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C63F923-2B0E-C1CB-4363-1794FE2810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31754" y="4608020"/>
            <a:ext cx="3224212" cy="1979183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lnSpc>
                <a:spcPts val="1900"/>
              </a:lnSpc>
              <a:buFontTx/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napsauttamalla. Taustakuvan tai taustavärin voi vaihtaa Muotoile tausta -&gt;Kuva tai tasainen täyttä  -kohdista.</a:t>
            </a:r>
          </a:p>
          <a:p>
            <a:pPr lvl="1"/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1E032C6-2584-0C71-438C-EBD7C6AB40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31754" y="3760034"/>
            <a:ext cx="3224213" cy="709612"/>
          </a:xfrm>
        </p:spPr>
        <p:txBody>
          <a:bodyPr anchor="b"/>
          <a:lstStyle>
            <a:lvl1pPr marL="0" indent="0">
              <a:lnSpc>
                <a:spcPts val="2300"/>
              </a:lnSpc>
              <a:buFontTx/>
              <a:buNone/>
              <a:defRPr b="1">
                <a:solidFill>
                  <a:schemeClr val="accent1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>
              <a:defRPr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2pPr>
            <a:lvl3pPr>
              <a:defRPr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3pPr>
            <a:lvl4pPr>
              <a:defRPr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4pPr>
            <a:lvl5pPr>
              <a:defRPr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  <a:endParaRPr lang="en-GB" dirty="0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F22EE924-0FF2-9155-95BF-02AFC3C0944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746539" y="6587203"/>
            <a:ext cx="1262647" cy="168275"/>
          </a:xfrm>
        </p:spPr>
        <p:txBody>
          <a:bodyPr>
            <a:norm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Kuvaajan nimi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32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D583-ABB7-4C56-B7E8-381B90159B57}" type="datetimeFigureOut">
              <a:rPr lang="fi-FI" smtClean="0"/>
              <a:t>14.2.2024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9B7-50C1-46D3-AB29-3EC6590DDC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68404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D583-ABB7-4C56-B7E8-381B90159B57}" type="datetimeFigureOut">
              <a:rPr lang="fi-FI" smtClean="0"/>
              <a:t>14.2.2024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9B7-50C1-46D3-AB29-3EC6590DDC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84915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D583-ABB7-4C56-B7E8-381B90159B57}" type="datetimeFigureOut">
              <a:rPr lang="fi-FI" smtClean="0"/>
              <a:t>14.2.2024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9B7-50C1-46D3-AB29-3EC6590DDC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61688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D583-ABB7-4C56-B7E8-381B90159B57}" type="datetimeFigureOut">
              <a:rPr lang="fi-FI" smtClean="0"/>
              <a:t>14.2.2024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9B7-50C1-46D3-AB29-3EC6590DDC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53758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D583-ABB7-4C56-B7E8-381B90159B57}" type="datetimeFigureOut">
              <a:rPr lang="fi-FI" smtClean="0"/>
              <a:t>14.2.2024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9B7-50C1-46D3-AB29-3EC6590DDC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37351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D583-ABB7-4C56-B7E8-381B90159B57}" type="datetimeFigureOut">
              <a:rPr lang="fi-FI" smtClean="0"/>
              <a:t>14.2.2024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9B7-50C1-46D3-AB29-3EC6590DDC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02853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D583-ABB7-4C56-B7E8-381B90159B57}" type="datetimeFigureOut">
              <a:rPr lang="fi-FI" smtClean="0"/>
              <a:t>14.2.2024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9B7-50C1-46D3-AB29-3EC6590DDC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00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2. Otsikkodia sininen pohja + kuva">
    <p:bg>
      <p:bgPr>
        <a:solidFill>
          <a:schemeClr val="accent1">
            <a:lumMod val="20000"/>
            <a:lumOff val="8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CAF0E6-DFF2-F6E4-E013-A57F932AA5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74016" y="6356350"/>
            <a:ext cx="11430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340728E-A6C5-4A9F-8B60-E4F2F12B9961}" type="datetimeFigureOut">
              <a:rPr lang="en-GB" smtClean="0"/>
              <a:pPr/>
              <a:t>14/02/2024</a:t>
            </a:fld>
            <a:endParaRPr lang="en-GB" dirty="0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E02F48DD-BE05-7A17-553F-15FA698F43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02723" y="-509160"/>
            <a:ext cx="6296167" cy="8111323"/>
          </a:xfrm>
          <a:custGeom>
            <a:avLst/>
            <a:gdLst>
              <a:gd name="connsiteX0" fmla="*/ 1666182 w 3135984"/>
              <a:gd name="connsiteY0" fmla="*/ 0 h 4040074"/>
              <a:gd name="connsiteX1" fmla="*/ 3135984 w 3135984"/>
              <a:gd name="connsiteY1" fmla="*/ 1475847 h 4040074"/>
              <a:gd name="connsiteX2" fmla="*/ 2077818 w 3135984"/>
              <a:gd name="connsiteY2" fmla="*/ 4040074 h 4040074"/>
              <a:gd name="connsiteX3" fmla="*/ 0 w 3135984"/>
              <a:gd name="connsiteY3" fmla="*/ 4040074 h 4040074"/>
              <a:gd name="connsiteX4" fmla="*/ 1666182 w 3135984"/>
              <a:gd name="connsiteY4" fmla="*/ 0 h 404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984" h="4040074">
                <a:moveTo>
                  <a:pt x="1666182" y="0"/>
                </a:moveTo>
                <a:lnTo>
                  <a:pt x="3135984" y="1475847"/>
                </a:lnTo>
                <a:cubicBezTo>
                  <a:pt x="2549121" y="2219059"/>
                  <a:pt x="2185824" y="3098977"/>
                  <a:pt x="2077818" y="4040074"/>
                </a:cubicBezTo>
                <a:lnTo>
                  <a:pt x="0" y="4040074"/>
                </a:lnTo>
                <a:cubicBezTo>
                  <a:pt x="122358" y="2558184"/>
                  <a:pt x="708468" y="1136718"/>
                  <a:pt x="1666182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002C9A9A-3BA9-ED57-5277-8DAB2CA7C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190904"/>
            <a:ext cx="6116053" cy="2387600"/>
          </a:xfrm>
        </p:spPr>
        <p:txBody>
          <a:bodyPr lIns="0" tIns="0" rIns="0" bIns="0" anchor="b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15" name="Alaotsikko 2">
            <a:extLst>
              <a:ext uri="{FF2B5EF4-FFF2-40B4-BE49-F238E27FC236}">
                <a16:creationId xmlns:a16="http://schemas.microsoft.com/office/drawing/2014/main" id="{046DDA05-D614-0E77-29ED-8194C79FC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729079"/>
            <a:ext cx="6116053" cy="41837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13E33A3-2CDD-0775-6FB4-88274F7525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4630" y="783943"/>
            <a:ext cx="2744074" cy="116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7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D583-ABB7-4C56-B7E8-381B90159B57}" type="datetimeFigureOut">
              <a:rPr lang="fi-FI" smtClean="0"/>
              <a:t>14.2.2024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9B7-50C1-46D3-AB29-3EC6590DDC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75747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D583-ABB7-4C56-B7E8-381B90159B57}" type="datetimeFigureOut">
              <a:rPr lang="fi-FI" smtClean="0"/>
              <a:t>14.2.2024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9B7-50C1-46D3-AB29-3EC6590DDC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39566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D583-ABB7-4C56-B7E8-381B90159B57}" type="datetimeFigureOut">
              <a:rPr lang="fi-FI" smtClean="0"/>
              <a:t>14.2.2024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9B7-50C1-46D3-AB29-3EC6590DDC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34699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D583-ABB7-4C56-B7E8-381B90159B57}" type="datetimeFigureOut">
              <a:rPr lang="fi-FI" smtClean="0"/>
              <a:t>14.2.2024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9B7-50C1-46D3-AB29-3EC6590DDC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233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. Otsikkodia sininen pohja + kuva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CAF0E6-DFF2-F6E4-E013-A57F932AA5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74016" y="6356350"/>
            <a:ext cx="11430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340728E-A6C5-4A9F-8B60-E4F2F12B9961}" type="datetimeFigureOut">
              <a:rPr lang="en-GB" smtClean="0"/>
              <a:pPr/>
              <a:t>14/02/2024</a:t>
            </a:fld>
            <a:endParaRPr lang="en-GB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1760431-B2BB-8185-D36D-3F7F64992A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4630" y="783943"/>
            <a:ext cx="2744074" cy="1166400"/>
          </a:xfrm>
          <a:prstGeom prst="rect">
            <a:avLst/>
          </a:prstGeom>
        </p:spPr>
      </p:pic>
      <p:sp>
        <p:nvSpPr>
          <p:cNvPr id="6" name="Kuvan paikkamerkki 10">
            <a:extLst>
              <a:ext uri="{FF2B5EF4-FFF2-40B4-BE49-F238E27FC236}">
                <a16:creationId xmlns:a16="http://schemas.microsoft.com/office/drawing/2014/main" id="{9C1AC223-09AA-9DEC-C47E-7865123FBE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720" y="-623687"/>
            <a:ext cx="6292396" cy="8105373"/>
          </a:xfrm>
          <a:custGeom>
            <a:avLst/>
            <a:gdLst>
              <a:gd name="connsiteX0" fmla="*/ 0 w 3135232"/>
              <a:gd name="connsiteY0" fmla="*/ 0 h 4038561"/>
              <a:gd name="connsiteX1" fmla="*/ 2077818 w 3135232"/>
              <a:gd name="connsiteY1" fmla="*/ 0 h 4038561"/>
              <a:gd name="connsiteX2" fmla="*/ 3135232 w 3135232"/>
              <a:gd name="connsiteY2" fmla="*/ 2563470 h 4038561"/>
              <a:gd name="connsiteX3" fmla="*/ 1666182 w 3135232"/>
              <a:gd name="connsiteY3" fmla="*/ 4038561 h 4038561"/>
              <a:gd name="connsiteX4" fmla="*/ 0 w 3135232"/>
              <a:gd name="connsiteY4" fmla="*/ 0 h 4038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232" h="4038561">
                <a:moveTo>
                  <a:pt x="0" y="0"/>
                </a:moveTo>
                <a:lnTo>
                  <a:pt x="2077818" y="0"/>
                </a:lnTo>
                <a:cubicBezTo>
                  <a:pt x="2185824" y="939588"/>
                  <a:pt x="2548365" y="1820262"/>
                  <a:pt x="3135232" y="2563470"/>
                </a:cubicBezTo>
                <a:lnTo>
                  <a:pt x="1666182" y="4038561"/>
                </a:lnTo>
                <a:cubicBezTo>
                  <a:pt x="708468" y="2902599"/>
                  <a:pt x="122358" y="1481889"/>
                  <a:pt x="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DDA0E4A3-0135-2DC5-F6B3-60678EF18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190904"/>
            <a:ext cx="6116053" cy="2387600"/>
          </a:xfrm>
        </p:spPr>
        <p:txBody>
          <a:bodyPr lIns="0" tIns="0" rIns="0" bIns="0" anchor="b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12" name="Alaotsikko 2">
            <a:extLst>
              <a:ext uri="{FF2B5EF4-FFF2-40B4-BE49-F238E27FC236}">
                <a16:creationId xmlns:a16="http://schemas.microsoft.com/office/drawing/2014/main" id="{5EA270D4-3200-67E4-0A18-534593D3A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729079"/>
            <a:ext cx="6116053" cy="41837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25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9C9149-DC04-ED90-4BEF-A07A4334B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>
            <a:lvl1pPr>
              <a:defRPr sz="36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93CC72-7760-08C5-7D39-023A2DE46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F50485-F335-7F21-2DFA-BE8B3C58F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728E-A6C5-4A9F-8B60-E4F2F12B9961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AF3628-3D59-5E20-9759-D36498F8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91C6FB8-CDBE-DBF9-82C6-CD9A586A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A002-175B-417F-B94E-052503528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99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9C9149-DC04-ED90-4BEF-A07A4334B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110"/>
            <a:ext cx="7413191" cy="1325563"/>
          </a:xfrm>
        </p:spPr>
        <p:txBody>
          <a:bodyPr wrap="square">
            <a:normAutofit/>
          </a:bodyPr>
          <a:lstStyle>
            <a:lvl1pPr>
              <a:defRPr sz="36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93CC72-7760-08C5-7D39-023A2DE46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8925"/>
            <a:ext cx="7413191" cy="41980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F50485-F335-7F21-2DFA-BE8B3C58F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728E-A6C5-4A9F-8B60-E4F2F12B9961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AF3628-3D59-5E20-9759-D36498F8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91C6FB8-CDBE-DBF9-82C6-CD9A586A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A002-175B-417F-B94E-05250352858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8DDCBF77-332A-55E2-3D76-C4F737FE5E22}"/>
              </a:ext>
            </a:extLst>
          </p:cNvPr>
          <p:cNvSpPr/>
          <p:nvPr userDrawn="1"/>
        </p:nvSpPr>
        <p:spPr>
          <a:xfrm>
            <a:off x="10553700" y="512398"/>
            <a:ext cx="4433696" cy="3442166"/>
          </a:xfrm>
          <a:custGeom>
            <a:avLst/>
            <a:gdLst>
              <a:gd name="connsiteX0" fmla="*/ 1153911 w 1153911"/>
              <a:gd name="connsiteY0" fmla="*/ 0 h 895856"/>
              <a:gd name="connsiteX1" fmla="*/ 1153911 w 1153911"/>
              <a:gd name="connsiteY1" fmla="*/ 593570 h 895856"/>
              <a:gd name="connsiteX2" fmla="*/ 421605 w 1153911"/>
              <a:gd name="connsiteY2" fmla="*/ 895856 h 895856"/>
              <a:gd name="connsiteX3" fmla="*/ 0 w 1153911"/>
              <a:gd name="connsiteY3" fmla="*/ 475978 h 895856"/>
              <a:gd name="connsiteX4" fmla="*/ 1153911 w 1153911"/>
              <a:gd name="connsiteY4" fmla="*/ 0 h 8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911" h="895856">
                <a:moveTo>
                  <a:pt x="1153911" y="0"/>
                </a:moveTo>
                <a:lnTo>
                  <a:pt x="1153911" y="593570"/>
                </a:lnTo>
                <a:cubicBezTo>
                  <a:pt x="885500" y="624424"/>
                  <a:pt x="633918" y="728207"/>
                  <a:pt x="421605" y="895856"/>
                </a:cubicBezTo>
                <a:lnTo>
                  <a:pt x="0" y="475978"/>
                </a:lnTo>
                <a:cubicBezTo>
                  <a:pt x="324295" y="202172"/>
                  <a:pt x="730365" y="34738"/>
                  <a:pt x="1153911" y="0"/>
                </a:cubicBezTo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" name="Kuvan paikkamerkki 19">
            <a:extLst>
              <a:ext uri="{FF2B5EF4-FFF2-40B4-BE49-F238E27FC236}">
                <a16:creationId xmlns:a16="http://schemas.microsoft.com/office/drawing/2014/main" id="{59DC2C04-6B8C-0871-C181-FE0DA40865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1391" y="2915738"/>
            <a:ext cx="3404731" cy="3942262"/>
          </a:xfrm>
          <a:custGeom>
            <a:avLst/>
            <a:gdLst>
              <a:gd name="connsiteX0" fmla="*/ 0 w 2997200"/>
              <a:gd name="connsiteY0" fmla="*/ 1447006 h 2894012"/>
              <a:gd name="connsiteX1" fmla="*/ 1498600 w 2997200"/>
              <a:gd name="connsiteY1" fmla="*/ 0 h 2894012"/>
              <a:gd name="connsiteX2" fmla="*/ 2997200 w 2997200"/>
              <a:gd name="connsiteY2" fmla="*/ 1447006 h 2894012"/>
              <a:gd name="connsiteX3" fmla="*/ 1498600 w 2997200"/>
              <a:gd name="connsiteY3" fmla="*/ 2894012 h 2894012"/>
              <a:gd name="connsiteX4" fmla="*/ 0 w 2997200"/>
              <a:gd name="connsiteY4" fmla="*/ 1447006 h 2894012"/>
              <a:gd name="connsiteX0" fmla="*/ 0 w 2997200"/>
              <a:gd name="connsiteY0" fmla="*/ 2144590 h 3591596"/>
              <a:gd name="connsiteX1" fmla="*/ 1913379 w 2997200"/>
              <a:gd name="connsiteY1" fmla="*/ 0 h 3591596"/>
              <a:gd name="connsiteX2" fmla="*/ 2997200 w 2997200"/>
              <a:gd name="connsiteY2" fmla="*/ 2144590 h 3591596"/>
              <a:gd name="connsiteX3" fmla="*/ 1498600 w 2997200"/>
              <a:gd name="connsiteY3" fmla="*/ 3591596 h 3591596"/>
              <a:gd name="connsiteX4" fmla="*/ 0 w 2997200"/>
              <a:gd name="connsiteY4" fmla="*/ 2144590 h 3591596"/>
              <a:gd name="connsiteX0" fmla="*/ 0 w 3355418"/>
              <a:gd name="connsiteY0" fmla="*/ 2144590 h 3591596"/>
              <a:gd name="connsiteX1" fmla="*/ 1913379 w 3355418"/>
              <a:gd name="connsiteY1" fmla="*/ 0 h 3591596"/>
              <a:gd name="connsiteX2" fmla="*/ 3355418 w 3355418"/>
              <a:gd name="connsiteY2" fmla="*/ 1494141 h 3591596"/>
              <a:gd name="connsiteX3" fmla="*/ 1498600 w 3355418"/>
              <a:gd name="connsiteY3" fmla="*/ 3591596 h 3591596"/>
              <a:gd name="connsiteX4" fmla="*/ 0 w 3355418"/>
              <a:gd name="connsiteY4" fmla="*/ 2144590 h 3591596"/>
              <a:gd name="connsiteX0" fmla="*/ 0 w 3355418"/>
              <a:gd name="connsiteY0" fmla="*/ 2144590 h 3601023"/>
              <a:gd name="connsiteX1" fmla="*/ 1913379 w 3355418"/>
              <a:gd name="connsiteY1" fmla="*/ 0 h 3601023"/>
              <a:gd name="connsiteX2" fmla="*/ 3355418 w 3355418"/>
              <a:gd name="connsiteY2" fmla="*/ 1494141 h 3601023"/>
              <a:gd name="connsiteX3" fmla="*/ 2356440 w 3355418"/>
              <a:gd name="connsiteY3" fmla="*/ 3601023 h 3601023"/>
              <a:gd name="connsiteX4" fmla="*/ 0 w 3355418"/>
              <a:gd name="connsiteY4" fmla="*/ 2144590 h 3601023"/>
              <a:gd name="connsiteX0" fmla="*/ 0 w 3129174"/>
              <a:gd name="connsiteY0" fmla="*/ 3586891 h 3601023"/>
              <a:gd name="connsiteX1" fmla="*/ 1687135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87135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40001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601023"/>
              <a:gd name="connsiteX1" fmla="*/ 1640001 w 3129174"/>
              <a:gd name="connsiteY1" fmla="*/ 0 h 3601023"/>
              <a:gd name="connsiteX2" fmla="*/ 3129174 w 3129174"/>
              <a:gd name="connsiteY2" fmla="*/ 1494141 h 3601023"/>
              <a:gd name="connsiteX3" fmla="*/ 2130196 w 3129174"/>
              <a:gd name="connsiteY3" fmla="*/ 3601023 h 3601023"/>
              <a:gd name="connsiteX4" fmla="*/ 0 w 3129174"/>
              <a:gd name="connsiteY4" fmla="*/ 3586891 h 3601023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129174"/>
              <a:gd name="connsiteY0" fmla="*/ 3586891 h 3591596"/>
              <a:gd name="connsiteX1" fmla="*/ 1640001 w 3129174"/>
              <a:gd name="connsiteY1" fmla="*/ 0 h 3591596"/>
              <a:gd name="connsiteX2" fmla="*/ 3129174 w 3129174"/>
              <a:gd name="connsiteY2" fmla="*/ 1494141 h 3591596"/>
              <a:gd name="connsiteX3" fmla="*/ 2101916 w 3129174"/>
              <a:gd name="connsiteY3" fmla="*/ 3591596 h 3591596"/>
              <a:gd name="connsiteX4" fmla="*/ 0 w 3129174"/>
              <a:gd name="connsiteY4" fmla="*/ 3586891 h 3591596"/>
              <a:gd name="connsiteX0" fmla="*/ 0 w 3006344"/>
              <a:gd name="connsiteY0" fmla="*/ 3586891 h 3591596"/>
              <a:gd name="connsiteX1" fmla="*/ 1640001 w 3006344"/>
              <a:gd name="connsiteY1" fmla="*/ 0 h 3591596"/>
              <a:gd name="connsiteX2" fmla="*/ 3006344 w 3006344"/>
              <a:gd name="connsiteY2" fmla="*/ 1480493 h 3591596"/>
              <a:gd name="connsiteX3" fmla="*/ 2101916 w 3006344"/>
              <a:gd name="connsiteY3" fmla="*/ 3591596 h 3591596"/>
              <a:gd name="connsiteX4" fmla="*/ 0 w 3006344"/>
              <a:gd name="connsiteY4" fmla="*/ 3586891 h 3591596"/>
              <a:gd name="connsiteX0" fmla="*/ 0 w 3115526"/>
              <a:gd name="connsiteY0" fmla="*/ 3586891 h 3591596"/>
              <a:gd name="connsiteX1" fmla="*/ 1640001 w 3115526"/>
              <a:gd name="connsiteY1" fmla="*/ 0 h 3591596"/>
              <a:gd name="connsiteX2" fmla="*/ 3115526 w 3115526"/>
              <a:gd name="connsiteY2" fmla="*/ 1494141 h 3591596"/>
              <a:gd name="connsiteX3" fmla="*/ 2101916 w 3115526"/>
              <a:gd name="connsiteY3" fmla="*/ 3591596 h 3591596"/>
              <a:gd name="connsiteX4" fmla="*/ 0 w 3115526"/>
              <a:gd name="connsiteY4" fmla="*/ 3586891 h 3591596"/>
              <a:gd name="connsiteX0" fmla="*/ 0 w 3067759"/>
              <a:gd name="connsiteY0" fmla="*/ 3586891 h 3591596"/>
              <a:gd name="connsiteX1" fmla="*/ 1592234 w 3067759"/>
              <a:gd name="connsiteY1" fmla="*/ 0 h 3591596"/>
              <a:gd name="connsiteX2" fmla="*/ 3067759 w 3067759"/>
              <a:gd name="connsiteY2" fmla="*/ 1494141 h 3591596"/>
              <a:gd name="connsiteX3" fmla="*/ 2054149 w 3067759"/>
              <a:gd name="connsiteY3" fmla="*/ 3591596 h 3591596"/>
              <a:gd name="connsiteX4" fmla="*/ 0 w 306775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88269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  <a:gd name="connsiteX0" fmla="*/ 0 w 3101879"/>
              <a:gd name="connsiteY0" fmla="*/ 3586891 h 3591596"/>
              <a:gd name="connsiteX1" fmla="*/ 1626354 w 3101879"/>
              <a:gd name="connsiteY1" fmla="*/ 0 h 3591596"/>
              <a:gd name="connsiteX2" fmla="*/ 3101879 w 3101879"/>
              <a:gd name="connsiteY2" fmla="*/ 1494141 h 3591596"/>
              <a:gd name="connsiteX3" fmla="*/ 2095093 w 3101879"/>
              <a:gd name="connsiteY3" fmla="*/ 3591596 h 3591596"/>
              <a:gd name="connsiteX4" fmla="*/ 0 w 3101879"/>
              <a:gd name="connsiteY4" fmla="*/ 3586891 h 359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1879" h="3591596">
                <a:moveTo>
                  <a:pt x="0" y="3586891"/>
                </a:moveTo>
                <a:cubicBezTo>
                  <a:pt x="356958" y="1324696"/>
                  <a:pt x="1625292" y="817"/>
                  <a:pt x="1626354" y="0"/>
                </a:cubicBezTo>
                <a:lnTo>
                  <a:pt x="3101879" y="1494141"/>
                </a:lnTo>
                <a:cubicBezTo>
                  <a:pt x="3079971" y="1486282"/>
                  <a:pt x="2346481" y="2247552"/>
                  <a:pt x="2095093" y="3591596"/>
                </a:cubicBezTo>
                <a:lnTo>
                  <a:pt x="0" y="3586891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3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D74B6F7-6729-B0D4-E644-D64A72DB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110"/>
            <a:ext cx="10515600" cy="132556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6774BA3-2FBE-1157-FD7F-8861116C8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78925"/>
            <a:ext cx="10515600" cy="41980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69398C-BB21-6FB1-2C12-DD7B384F3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10700" y="6356350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340728E-A6C5-4A9F-8B60-E4F2F12B9961}" type="datetimeFigureOut">
              <a:rPr lang="en-GB" smtClean="0"/>
              <a:pPr/>
              <a:t>14/02/2024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C8D232D-4E94-1D10-331E-48FDFB6D2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9951" y="6356350"/>
            <a:ext cx="2047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24CAF3C-2521-CA82-8D17-9CB33D7A2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6574" y="6356350"/>
            <a:ext cx="657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B9FA002-175B-417F-B94E-05250352858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CAD7A69-CB7D-20F1-B81A-83CE6E6586B5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67695" y="5706411"/>
            <a:ext cx="2256430" cy="95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7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Segoe UI Black" panose="020B0A02040204020203" pitchFamily="34" charset="0"/>
          <a:ea typeface="Segoe UI Black" panose="020B0A02040204020203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D74B6F7-6729-B0D4-E644-D64A72DB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110"/>
            <a:ext cx="10515600" cy="132556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6774BA3-2FBE-1157-FD7F-8861116C8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78925"/>
            <a:ext cx="10515600" cy="41980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69398C-BB21-6FB1-2C12-DD7B384F3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10700" y="6356350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340728E-A6C5-4A9F-8B60-E4F2F12B9961}" type="datetimeFigureOut">
              <a:rPr lang="en-GB" smtClean="0"/>
              <a:pPr/>
              <a:t>14/02/2024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C8D232D-4E94-1D10-331E-48FDFB6D2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9951" y="6356350"/>
            <a:ext cx="2047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24CAF3C-2521-CA82-8D17-9CB33D7A2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6574" y="6356350"/>
            <a:ext cx="657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B9FA002-175B-417F-B94E-05250352858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CAD7A69-CB7D-20F1-B81A-83CE6E6586B5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67695" y="5706411"/>
            <a:ext cx="2256430" cy="95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4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Segoe UI Black" panose="020B0A02040204020203" pitchFamily="34" charset="0"/>
          <a:ea typeface="Segoe UI Black" panose="020B0A02040204020203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7D583-ABB7-4C56-B7E8-381B90159B57}" type="datetimeFigureOut">
              <a:rPr lang="fi-FI" smtClean="0"/>
              <a:t>14.2.2024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339B7-50C1-46D3-AB29-3EC6590DDC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646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legalinstruments.oecd.org/en/instruments/OECD-LEGAL-0474" TargetMode="External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itra.fi/julkaisut/demokraattisten-kohtaamisten-kasikirja/" TargetMode="External"/><Relationship Id="rId3" Type="http://schemas.openxmlformats.org/officeDocument/2006/relationships/hyperlink" Target="https://avoinhallinto.fi/assets/files/2020/12/VM_Avoimen_Hallinnon_Strategia2030.pdf" TargetMode="External"/><Relationship Id="rId7" Type="http://schemas.openxmlformats.org/officeDocument/2006/relationships/hyperlink" Target="https://vm.fi/hanke?tunnus=VM139:00/2023" TargetMode="External"/><Relationship Id="rId2" Type="http://schemas.openxmlformats.org/officeDocument/2006/relationships/hyperlink" Target="https://avoinhallinto.fi/assets/files/2023/10/Avoin-hallinto_-V-toimintaohjelma_01102023-1.pdf" TargetMode="External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www.opengovpartnership.org/" TargetMode="External"/><Relationship Id="rId5" Type="http://schemas.openxmlformats.org/officeDocument/2006/relationships/hyperlink" Target="https://avoinhallinto.fi/assets/files/2020/01/VM_Avoin_Hallinto_OECDn_suositukset_Tietokortti.pdf" TargetMode="External"/><Relationship Id="rId4" Type="http://schemas.openxmlformats.org/officeDocument/2006/relationships/hyperlink" Target="http://www.avoinhallinto.fi/" TargetMode="External"/><Relationship Id="rId9" Type="http://schemas.openxmlformats.org/officeDocument/2006/relationships/hyperlink" Target="https://kansallisetdialogit.fi/mista-on-kyse/kansallisten-dialogien-toimijat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oppiva.fi/koulutukset/hyva-virkakieli/" TargetMode="External"/><Relationship Id="rId3" Type="http://schemas.openxmlformats.org/officeDocument/2006/relationships/hyperlink" Target="https://www.eoppiva.fi/koulutukset/kansalaisyhteiskunta-mita-julkisen-hallinnon-tulisi-siita-tietaa/" TargetMode="External"/><Relationship Id="rId7" Type="http://schemas.openxmlformats.org/officeDocument/2006/relationships/hyperlink" Target="https://www.eoppiva.fi/koulutukset/hyva-virkakieli-uudista-tyota-paranna-teksteja/" TargetMode="External"/><Relationship Id="rId2" Type="http://schemas.openxmlformats.org/officeDocument/2006/relationships/hyperlink" Target="https://www.eoppiva.fi/koulutukset/avoin-hallinto-on-kaytannon-tekoja/" TargetMode="External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www.eoppiva.fi/koulutukset/hyva-virkakieli-toimiva-hallinto-on-kielesta-kiinni/" TargetMode="External"/><Relationship Id="rId5" Type="http://schemas.openxmlformats.org/officeDocument/2006/relationships/hyperlink" Target="https://www.eoppiva.fi/koulutukset/hyva-virkakieli-kirjoita-sujuvasti/" TargetMode="External"/><Relationship Id="rId10" Type="http://schemas.openxmlformats.org/officeDocument/2006/relationships/hyperlink" Target="https://www.eoppiva.fi/koulutukset/klarsprak/" TargetMode="External"/><Relationship Id="rId4" Type="http://schemas.openxmlformats.org/officeDocument/2006/relationships/hyperlink" Target="https://www.eoppiva.fi/koulutukset/selkokieli-tutuksi/" TargetMode="External"/><Relationship Id="rId9" Type="http://schemas.openxmlformats.org/officeDocument/2006/relationships/hyperlink" Target="https://www.eoppiva.fi/koulutukset/hyva-virkakieli-nimet-toimiviksi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oinhallinto.fi/verkostot/avoindemokratiaverkosto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9CADF5C-D14A-9BC6-4D6C-5F0369BC04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65295" y="4215913"/>
            <a:ext cx="4380473" cy="3028410"/>
          </a:xfrm>
        </p:spPr>
        <p:txBody>
          <a:bodyPr/>
          <a:lstStyle/>
          <a:p>
            <a:r>
              <a:rPr lang="fi-FI" sz="3600" dirty="0">
                <a:latin typeface="Arial" panose="020B0604020202020204" pitchFamily="34" charset="0"/>
                <a:cs typeface="Arial" panose="020B0604020202020204" pitchFamily="34" charset="0"/>
              </a:rPr>
              <a:t>Avoin demokratia</a:t>
            </a:r>
          </a:p>
          <a:p>
            <a:r>
              <a:rPr lang="fi-FI" sz="3600" dirty="0">
                <a:latin typeface="Arial" panose="020B0604020202020204" pitchFamily="34" charset="0"/>
                <a:cs typeface="Arial" panose="020B0604020202020204" pitchFamily="34" charset="0"/>
              </a:rPr>
              <a:t> -verkosto</a:t>
            </a:r>
            <a:br>
              <a:rPr lang="fi-FI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i-FI" sz="3600" dirty="0">
                <a:latin typeface="Arial" panose="020B0604020202020204" pitchFamily="34" charset="0"/>
                <a:cs typeface="Arial" panose="020B0604020202020204" pitchFamily="34" charset="0"/>
              </a:rPr>
              <a:t>14.2.2024 </a:t>
            </a:r>
          </a:p>
          <a:p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3600" dirty="0">
                <a:latin typeface="Arial" panose="020B0604020202020204" pitchFamily="34" charset="0"/>
                <a:cs typeface="Arial" panose="020B0604020202020204" pitchFamily="34" charset="0"/>
              </a:rPr>
              <a:t>klo 8.30-9.30</a:t>
            </a:r>
          </a:p>
          <a:p>
            <a:pPr lvl="1"/>
            <a:endParaRPr lang="en-GB" sz="2800" dirty="0"/>
          </a:p>
          <a:p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680A420-C3CA-7559-AAEA-A665AB5498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82594" y="3150434"/>
            <a:ext cx="3763174" cy="709612"/>
          </a:xfrm>
        </p:spPr>
        <p:txBody>
          <a:bodyPr>
            <a:noAutofit/>
          </a:bodyPr>
          <a:lstStyle/>
          <a:p>
            <a:pPr algn="ctr"/>
            <a:r>
              <a:rPr lang="en-GB" sz="4400" dirty="0" err="1"/>
              <a:t>Huomenta</a:t>
            </a:r>
            <a:endParaRPr lang="en-GB" sz="4400" dirty="0"/>
          </a:p>
          <a:p>
            <a:pPr algn="ctr"/>
            <a:r>
              <a:rPr lang="en-GB" sz="4400" dirty="0" err="1"/>
              <a:t>ja</a:t>
            </a:r>
            <a:r>
              <a:rPr lang="en-GB" sz="4400" dirty="0"/>
              <a:t> </a:t>
            </a:r>
          </a:p>
          <a:p>
            <a:pPr algn="ctr"/>
            <a:r>
              <a:rPr lang="en-GB" sz="4400" dirty="0" err="1"/>
              <a:t>tervetuloa</a:t>
            </a:r>
            <a:r>
              <a:rPr lang="en-GB" sz="4400" dirty="0"/>
              <a:t>!</a:t>
            </a:r>
          </a:p>
          <a:p>
            <a:endParaRPr lang="en-GB" sz="4400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7A41FA38-6B31-5D23-337D-3BE2A18356E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Kuva: Francesca </a:t>
            </a:r>
            <a:r>
              <a:rPr lang="en-GB" dirty="0" err="1">
                <a:solidFill>
                  <a:schemeClr val="tx1"/>
                </a:solidFill>
              </a:rPr>
              <a:t>Saraco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5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720F82-63F1-1A03-0DC6-A7FC7E328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246" y="2224903"/>
            <a:ext cx="2061509" cy="2673760"/>
          </a:xfrm>
        </p:spPr>
        <p:txBody>
          <a:bodyPr anchor="ctr">
            <a:normAutofit/>
          </a:bodyPr>
          <a:lstStyle/>
          <a:p>
            <a:pPr algn="ctr"/>
            <a:r>
              <a:rPr lang="fi-FI" sz="3200" dirty="0">
                <a:solidFill>
                  <a:schemeClr val="bg1"/>
                </a:solidFill>
              </a:rPr>
              <a:t>Avoin hallinto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A5D0529F-81D0-EBD3-37B7-979B4EE90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21528" y="1513682"/>
            <a:ext cx="4148944" cy="4148944"/>
            <a:chOff x="4090644" y="1669102"/>
            <a:chExt cx="4148944" cy="4148944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24368CDE-7788-D5B6-D329-00C28F69F484}"/>
                </a:ext>
              </a:extLst>
            </p:cNvPr>
            <p:cNvSpPr/>
            <p:nvPr/>
          </p:nvSpPr>
          <p:spPr>
            <a:xfrm>
              <a:off x="4828128" y="1669102"/>
              <a:ext cx="1153911" cy="895856"/>
            </a:xfrm>
            <a:custGeom>
              <a:avLst/>
              <a:gdLst>
                <a:gd name="connsiteX0" fmla="*/ 1153911 w 1153911"/>
                <a:gd name="connsiteY0" fmla="*/ 0 h 895856"/>
                <a:gd name="connsiteX1" fmla="*/ 1153911 w 1153911"/>
                <a:gd name="connsiteY1" fmla="*/ 593570 h 895856"/>
                <a:gd name="connsiteX2" fmla="*/ 421605 w 1153911"/>
                <a:gd name="connsiteY2" fmla="*/ 895856 h 895856"/>
                <a:gd name="connsiteX3" fmla="*/ 0 w 1153911"/>
                <a:gd name="connsiteY3" fmla="*/ 475978 h 895856"/>
                <a:gd name="connsiteX4" fmla="*/ 1153911 w 1153911"/>
                <a:gd name="connsiteY4" fmla="*/ 0 h 8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911" h="895856">
                  <a:moveTo>
                    <a:pt x="1153911" y="0"/>
                  </a:moveTo>
                  <a:lnTo>
                    <a:pt x="1153911" y="593570"/>
                  </a:lnTo>
                  <a:cubicBezTo>
                    <a:pt x="885500" y="624424"/>
                    <a:pt x="633918" y="728207"/>
                    <a:pt x="421605" y="895856"/>
                  </a:cubicBezTo>
                  <a:lnTo>
                    <a:pt x="0" y="475978"/>
                  </a:lnTo>
                  <a:cubicBezTo>
                    <a:pt x="324295" y="202172"/>
                    <a:pt x="730365" y="34738"/>
                    <a:pt x="1153911" y="0"/>
                  </a:cubicBezTo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A829D62C-870F-9887-39F2-5D4989370AB7}"/>
                </a:ext>
              </a:extLst>
            </p:cNvPr>
            <p:cNvSpPr/>
            <p:nvPr/>
          </p:nvSpPr>
          <p:spPr>
            <a:xfrm>
              <a:off x="6347977" y="1669102"/>
              <a:ext cx="1154342" cy="895856"/>
            </a:xfrm>
            <a:custGeom>
              <a:avLst/>
              <a:gdLst>
                <a:gd name="connsiteX0" fmla="*/ 1154127 w 1154342"/>
                <a:gd name="connsiteY0" fmla="*/ 475978 h 895856"/>
                <a:gd name="connsiteX1" fmla="*/ 732522 w 1154342"/>
                <a:gd name="connsiteY1" fmla="*/ 895856 h 895856"/>
                <a:gd name="connsiteX2" fmla="*/ 0 w 1154342"/>
                <a:gd name="connsiteY2" fmla="*/ 593354 h 895856"/>
                <a:gd name="connsiteX3" fmla="*/ 0 w 1154342"/>
                <a:gd name="connsiteY3" fmla="*/ 0 h 895856"/>
                <a:gd name="connsiteX4" fmla="*/ 1154343 w 1154342"/>
                <a:gd name="connsiteY4" fmla="*/ 475978 h 8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342" h="895856">
                  <a:moveTo>
                    <a:pt x="1154127" y="475978"/>
                  </a:moveTo>
                  <a:lnTo>
                    <a:pt x="732522" y="895856"/>
                  </a:lnTo>
                  <a:cubicBezTo>
                    <a:pt x="519994" y="728207"/>
                    <a:pt x="268627" y="624424"/>
                    <a:pt x="0" y="593354"/>
                  </a:cubicBezTo>
                  <a:lnTo>
                    <a:pt x="0" y="0"/>
                  </a:lnTo>
                  <a:cubicBezTo>
                    <a:pt x="423547" y="34738"/>
                    <a:pt x="829401" y="202172"/>
                    <a:pt x="1154343" y="475978"/>
                  </a:cubicBezTo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5354F7E5-D0D9-BD72-3E21-08E5AA19F30C}"/>
                </a:ext>
              </a:extLst>
            </p:cNvPr>
            <p:cNvSpPr/>
            <p:nvPr/>
          </p:nvSpPr>
          <p:spPr>
            <a:xfrm>
              <a:off x="7343732" y="2406370"/>
              <a:ext cx="895856" cy="1154127"/>
            </a:xfrm>
            <a:custGeom>
              <a:avLst/>
              <a:gdLst>
                <a:gd name="connsiteX0" fmla="*/ 895640 w 895856"/>
                <a:gd name="connsiteY0" fmla="*/ 1154127 h 1154127"/>
                <a:gd name="connsiteX1" fmla="*/ 302287 w 895856"/>
                <a:gd name="connsiteY1" fmla="*/ 1154127 h 1154127"/>
                <a:gd name="connsiteX2" fmla="*/ 0 w 895856"/>
                <a:gd name="connsiteY2" fmla="*/ 421605 h 1154127"/>
                <a:gd name="connsiteX3" fmla="*/ 419879 w 895856"/>
                <a:gd name="connsiteY3" fmla="*/ 0 h 1154127"/>
                <a:gd name="connsiteX4" fmla="*/ 895856 w 895856"/>
                <a:gd name="connsiteY4" fmla="*/ 1154127 h 115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856" h="1154127">
                  <a:moveTo>
                    <a:pt x="895640" y="1154127"/>
                  </a:moveTo>
                  <a:lnTo>
                    <a:pt x="302287" y="1154127"/>
                  </a:lnTo>
                  <a:cubicBezTo>
                    <a:pt x="271432" y="885284"/>
                    <a:pt x="167434" y="633918"/>
                    <a:pt x="0" y="421605"/>
                  </a:cubicBezTo>
                  <a:lnTo>
                    <a:pt x="419879" y="0"/>
                  </a:lnTo>
                  <a:cubicBezTo>
                    <a:pt x="693469" y="324726"/>
                    <a:pt x="860902" y="730580"/>
                    <a:pt x="895856" y="1154127"/>
                  </a:cubicBezTo>
                </a:path>
              </a:pathLst>
            </a:custGeom>
            <a:solidFill>
              <a:srgbClr val="D73A4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42A99C2D-855A-0813-E295-4CC2FFCCC662}"/>
                </a:ext>
              </a:extLst>
            </p:cNvPr>
            <p:cNvSpPr/>
            <p:nvPr/>
          </p:nvSpPr>
          <p:spPr>
            <a:xfrm>
              <a:off x="4090644" y="2406586"/>
              <a:ext cx="895856" cy="1154126"/>
            </a:xfrm>
            <a:custGeom>
              <a:avLst/>
              <a:gdLst>
                <a:gd name="connsiteX0" fmla="*/ 895856 w 895856"/>
                <a:gd name="connsiteY0" fmla="*/ 421605 h 1154126"/>
                <a:gd name="connsiteX1" fmla="*/ 593570 w 895856"/>
                <a:gd name="connsiteY1" fmla="*/ 1154127 h 1154126"/>
                <a:gd name="connsiteX2" fmla="*/ 0 w 895856"/>
                <a:gd name="connsiteY2" fmla="*/ 1154127 h 1154126"/>
                <a:gd name="connsiteX3" fmla="*/ 475978 w 895856"/>
                <a:gd name="connsiteY3" fmla="*/ 0 h 1154126"/>
                <a:gd name="connsiteX4" fmla="*/ 895856 w 895856"/>
                <a:gd name="connsiteY4" fmla="*/ 421605 h 115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856" h="1154126">
                  <a:moveTo>
                    <a:pt x="895856" y="421605"/>
                  </a:moveTo>
                  <a:cubicBezTo>
                    <a:pt x="728207" y="633918"/>
                    <a:pt x="624424" y="885284"/>
                    <a:pt x="593570" y="1154127"/>
                  </a:cubicBezTo>
                  <a:lnTo>
                    <a:pt x="0" y="1154127"/>
                  </a:lnTo>
                  <a:cubicBezTo>
                    <a:pt x="34954" y="730796"/>
                    <a:pt x="202388" y="324726"/>
                    <a:pt x="475978" y="0"/>
                  </a:cubicBezTo>
                  <a:lnTo>
                    <a:pt x="895856" y="421605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12EF1D71-937E-91E8-546D-D37FBCC43819}"/>
                </a:ext>
              </a:extLst>
            </p:cNvPr>
            <p:cNvSpPr/>
            <p:nvPr/>
          </p:nvSpPr>
          <p:spPr>
            <a:xfrm>
              <a:off x="4090644" y="3926435"/>
              <a:ext cx="895640" cy="1153695"/>
            </a:xfrm>
            <a:custGeom>
              <a:avLst/>
              <a:gdLst>
                <a:gd name="connsiteX0" fmla="*/ 895641 w 895640"/>
                <a:gd name="connsiteY0" fmla="*/ 732306 h 1153695"/>
                <a:gd name="connsiteX1" fmla="*/ 475978 w 895640"/>
                <a:gd name="connsiteY1" fmla="*/ 1153695 h 1153695"/>
                <a:gd name="connsiteX2" fmla="*/ 0 w 895640"/>
                <a:gd name="connsiteY2" fmla="*/ 0 h 1153695"/>
                <a:gd name="connsiteX3" fmla="*/ 593570 w 895640"/>
                <a:gd name="connsiteY3" fmla="*/ 0 h 1153695"/>
                <a:gd name="connsiteX4" fmla="*/ 895641 w 895640"/>
                <a:gd name="connsiteY4" fmla="*/ 732306 h 115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640" h="1153695">
                  <a:moveTo>
                    <a:pt x="895641" y="732306"/>
                  </a:moveTo>
                  <a:lnTo>
                    <a:pt x="475978" y="1153695"/>
                  </a:lnTo>
                  <a:cubicBezTo>
                    <a:pt x="202388" y="829185"/>
                    <a:pt x="34954" y="423331"/>
                    <a:pt x="0" y="0"/>
                  </a:cubicBezTo>
                  <a:lnTo>
                    <a:pt x="593570" y="0"/>
                  </a:lnTo>
                  <a:cubicBezTo>
                    <a:pt x="624424" y="268412"/>
                    <a:pt x="727991" y="519994"/>
                    <a:pt x="895641" y="732306"/>
                  </a:cubicBezTo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F7FB4440-CCBC-3987-DE35-1E0DA3C08287}"/>
                </a:ext>
              </a:extLst>
            </p:cNvPr>
            <p:cNvSpPr/>
            <p:nvPr/>
          </p:nvSpPr>
          <p:spPr>
            <a:xfrm>
              <a:off x="4828128" y="4921975"/>
              <a:ext cx="1153911" cy="895856"/>
            </a:xfrm>
            <a:custGeom>
              <a:avLst/>
              <a:gdLst>
                <a:gd name="connsiteX0" fmla="*/ 1153911 w 1153911"/>
                <a:gd name="connsiteY0" fmla="*/ 302287 h 895856"/>
                <a:gd name="connsiteX1" fmla="*/ 1153911 w 1153911"/>
                <a:gd name="connsiteY1" fmla="*/ 895856 h 895856"/>
                <a:gd name="connsiteX2" fmla="*/ 0 w 1153911"/>
                <a:gd name="connsiteY2" fmla="*/ 419663 h 895856"/>
                <a:gd name="connsiteX3" fmla="*/ 421605 w 1153911"/>
                <a:gd name="connsiteY3" fmla="*/ 0 h 895856"/>
                <a:gd name="connsiteX4" fmla="*/ 1153911 w 1153911"/>
                <a:gd name="connsiteY4" fmla="*/ 302287 h 8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911" h="895856">
                  <a:moveTo>
                    <a:pt x="1153911" y="302287"/>
                  </a:moveTo>
                  <a:lnTo>
                    <a:pt x="1153911" y="895856"/>
                  </a:lnTo>
                  <a:cubicBezTo>
                    <a:pt x="730580" y="860903"/>
                    <a:pt x="324726" y="693469"/>
                    <a:pt x="0" y="419663"/>
                  </a:cubicBezTo>
                  <a:lnTo>
                    <a:pt x="421605" y="0"/>
                  </a:lnTo>
                  <a:cubicBezTo>
                    <a:pt x="634133" y="167650"/>
                    <a:pt x="885500" y="271432"/>
                    <a:pt x="1153911" y="302287"/>
                  </a:cubicBezTo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25D51CF1-8443-2CED-F84B-3970C8397221}"/>
                </a:ext>
              </a:extLst>
            </p:cNvPr>
            <p:cNvSpPr/>
            <p:nvPr/>
          </p:nvSpPr>
          <p:spPr>
            <a:xfrm>
              <a:off x="6347977" y="4922190"/>
              <a:ext cx="1154126" cy="895856"/>
            </a:xfrm>
            <a:custGeom>
              <a:avLst/>
              <a:gdLst>
                <a:gd name="connsiteX0" fmla="*/ 1154127 w 1154126"/>
                <a:gd name="connsiteY0" fmla="*/ 419663 h 895856"/>
                <a:gd name="connsiteX1" fmla="*/ 0 w 1154126"/>
                <a:gd name="connsiteY1" fmla="*/ 895856 h 895856"/>
                <a:gd name="connsiteX2" fmla="*/ 0 w 1154126"/>
                <a:gd name="connsiteY2" fmla="*/ 302502 h 895856"/>
                <a:gd name="connsiteX3" fmla="*/ 732522 w 1154126"/>
                <a:gd name="connsiteY3" fmla="*/ 0 h 895856"/>
                <a:gd name="connsiteX4" fmla="*/ 1153911 w 1154126"/>
                <a:gd name="connsiteY4" fmla="*/ 419663 h 8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126" h="895856">
                  <a:moveTo>
                    <a:pt x="1154127" y="419663"/>
                  </a:moveTo>
                  <a:cubicBezTo>
                    <a:pt x="829185" y="693469"/>
                    <a:pt x="423331" y="860902"/>
                    <a:pt x="0" y="895856"/>
                  </a:cubicBezTo>
                  <a:lnTo>
                    <a:pt x="0" y="302502"/>
                  </a:lnTo>
                  <a:cubicBezTo>
                    <a:pt x="268627" y="271432"/>
                    <a:pt x="520209" y="167649"/>
                    <a:pt x="732522" y="0"/>
                  </a:cubicBezTo>
                  <a:lnTo>
                    <a:pt x="1153911" y="419663"/>
                  </a:lnTo>
                  <a:close/>
                </a:path>
              </a:pathLst>
            </a:custGeom>
            <a:solidFill>
              <a:srgbClr val="E2BE8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1E991709-32DD-D168-4303-A733ACD56F29}"/>
                </a:ext>
              </a:extLst>
            </p:cNvPr>
            <p:cNvSpPr/>
            <p:nvPr/>
          </p:nvSpPr>
          <p:spPr>
            <a:xfrm>
              <a:off x="7343732" y="3926435"/>
              <a:ext cx="895640" cy="1153911"/>
            </a:xfrm>
            <a:custGeom>
              <a:avLst/>
              <a:gdLst>
                <a:gd name="connsiteX0" fmla="*/ 895640 w 895640"/>
                <a:gd name="connsiteY0" fmla="*/ 0 h 1153911"/>
                <a:gd name="connsiteX1" fmla="*/ 419663 w 895640"/>
                <a:gd name="connsiteY1" fmla="*/ 1153911 h 1153911"/>
                <a:gd name="connsiteX2" fmla="*/ 0 w 895640"/>
                <a:gd name="connsiteY2" fmla="*/ 732522 h 1153911"/>
                <a:gd name="connsiteX3" fmla="*/ 302071 w 895640"/>
                <a:gd name="connsiteY3" fmla="*/ 216 h 1153911"/>
                <a:gd name="connsiteX4" fmla="*/ 895640 w 895640"/>
                <a:gd name="connsiteY4" fmla="*/ 216 h 115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640" h="1153911">
                  <a:moveTo>
                    <a:pt x="895640" y="0"/>
                  </a:moveTo>
                  <a:cubicBezTo>
                    <a:pt x="860687" y="423331"/>
                    <a:pt x="693469" y="829185"/>
                    <a:pt x="419663" y="1153911"/>
                  </a:cubicBezTo>
                  <a:lnTo>
                    <a:pt x="0" y="732522"/>
                  </a:lnTo>
                  <a:cubicBezTo>
                    <a:pt x="167649" y="519994"/>
                    <a:pt x="271216" y="268627"/>
                    <a:pt x="302071" y="216"/>
                  </a:cubicBezTo>
                  <a:lnTo>
                    <a:pt x="895640" y="216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Tekstiruutu 16">
            <a:extLst>
              <a:ext uri="{FF2B5EF4-FFF2-40B4-BE49-F238E27FC236}">
                <a16:creationId xmlns:a16="http://schemas.microsoft.com/office/drawing/2014/main" id="{7B546314-C246-D058-1C33-54A6CFF27F65}"/>
              </a:ext>
            </a:extLst>
          </p:cNvPr>
          <p:cNvSpPr txBox="1"/>
          <p:nvPr/>
        </p:nvSpPr>
        <p:spPr>
          <a:xfrm>
            <a:off x="288916" y="1461430"/>
            <a:ext cx="27263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JULKISUUS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6043330-977C-79DB-C922-1161631FAD7D}"/>
              </a:ext>
            </a:extLst>
          </p:cNvPr>
          <p:cNvSpPr txBox="1"/>
          <p:nvPr/>
        </p:nvSpPr>
        <p:spPr>
          <a:xfrm>
            <a:off x="288916" y="2741603"/>
            <a:ext cx="27263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LUOTTAMUS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93DCA23-F37C-005C-0E41-43C1F542C279}"/>
              </a:ext>
            </a:extLst>
          </p:cNvPr>
          <p:cNvSpPr txBox="1"/>
          <p:nvPr/>
        </p:nvSpPr>
        <p:spPr>
          <a:xfrm>
            <a:off x="288916" y="4021776"/>
            <a:ext cx="27263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VIESTINTÄ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8E253A8A-F606-AF70-5388-FCA222964D75}"/>
              </a:ext>
            </a:extLst>
          </p:cNvPr>
          <p:cNvSpPr txBox="1"/>
          <p:nvPr/>
        </p:nvSpPr>
        <p:spPr>
          <a:xfrm>
            <a:off x="288916" y="5282714"/>
            <a:ext cx="27263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AVOIN DATA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2D675BF-E580-E3B2-DBB8-20052F9A0091}"/>
              </a:ext>
            </a:extLst>
          </p:cNvPr>
          <p:cNvSpPr txBox="1"/>
          <p:nvPr/>
        </p:nvSpPr>
        <p:spPr>
          <a:xfrm>
            <a:off x="8332278" y="1461430"/>
            <a:ext cx="37072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YMMÄRRETTÄVYYS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7F5ACA58-4D3E-7AF1-F8D4-7C3206D5995B}"/>
              </a:ext>
            </a:extLst>
          </p:cNvPr>
          <p:cNvSpPr txBox="1"/>
          <p:nvPr/>
        </p:nvSpPr>
        <p:spPr>
          <a:xfrm>
            <a:off x="8332278" y="2741603"/>
            <a:ext cx="37072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OSALLISUUS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F752B9D1-DE61-9273-FEF9-24B83D9BA758}"/>
              </a:ext>
            </a:extLst>
          </p:cNvPr>
          <p:cNvSpPr txBox="1"/>
          <p:nvPr/>
        </p:nvSpPr>
        <p:spPr>
          <a:xfrm>
            <a:off x="8332278" y="4021776"/>
            <a:ext cx="37072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AVOIN TOIMINT</a:t>
            </a:r>
            <a:r>
              <a:rPr kumimoji="0" lang="en-GB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</a:t>
            </a:r>
            <a:endParaRPr kumimoji="0" lang="fi-FI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4DACCC04-8591-EC71-7024-6AC8478D85C9}"/>
              </a:ext>
            </a:extLst>
          </p:cNvPr>
          <p:cNvSpPr txBox="1"/>
          <p:nvPr/>
        </p:nvSpPr>
        <p:spPr>
          <a:xfrm>
            <a:off x="6960589" y="5282714"/>
            <a:ext cx="507898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HALLINTO MAHDOLLISTAJANA</a:t>
            </a:r>
          </a:p>
        </p:txBody>
      </p:sp>
      <p:cxnSp>
        <p:nvCxnSpPr>
          <p:cNvPr id="22" name="Suora yhdysviiva 21">
            <a:extLst>
              <a:ext uri="{FF2B5EF4-FFF2-40B4-BE49-F238E27FC236}">
                <a16:creationId xmlns:a16="http://schemas.microsoft.com/office/drawing/2014/main" id="{7DA49DEE-BC3E-727C-3AFA-D438015A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916746" y="2911641"/>
            <a:ext cx="13711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22">
            <a:extLst>
              <a:ext uri="{FF2B5EF4-FFF2-40B4-BE49-F238E27FC236}">
                <a16:creationId xmlns:a16="http://schemas.microsoft.com/office/drawing/2014/main" id="{929CA74E-AA22-2256-B2B7-4DDB5D6B4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62726" y="4244496"/>
            <a:ext cx="1725171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4AF72F00-DA98-5048-01DB-CEF747ED7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916746" y="5552829"/>
            <a:ext cx="254559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327FF450-7323-CFD1-4B2E-3587A390B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46947" y="1687256"/>
            <a:ext cx="2815393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F87789B3-2E5A-A324-9A8A-6C8D1C04A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980208" y="2911641"/>
            <a:ext cx="1645055" cy="0"/>
          </a:xfrm>
          <a:prstGeom prst="line">
            <a:avLst/>
          </a:prstGeom>
          <a:ln>
            <a:solidFill>
              <a:srgbClr val="D73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87736865-8B99-FC62-8875-A2F02416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980208" y="4244496"/>
            <a:ext cx="68046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yhdysviiva 34">
            <a:extLst>
              <a:ext uri="{FF2B5EF4-FFF2-40B4-BE49-F238E27FC236}">
                <a16:creationId xmlns:a16="http://schemas.microsoft.com/office/drawing/2014/main" id="{DC5FAD38-7D34-BC0F-2897-2B5E9BB5C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53463" y="5552829"/>
            <a:ext cx="1516793" cy="0"/>
          </a:xfrm>
          <a:prstGeom prst="line">
            <a:avLst/>
          </a:prstGeom>
          <a:ln>
            <a:solidFill>
              <a:srgbClr val="E2BE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F83F1818-4FD7-3EB5-D068-AA9CF4B15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6805765" y="1687256"/>
            <a:ext cx="1526513" cy="2039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kstiruutu 44"/>
          <p:cNvSpPr txBox="1"/>
          <p:nvPr/>
        </p:nvSpPr>
        <p:spPr>
          <a:xfrm>
            <a:off x="6954974" y="6268400"/>
            <a:ext cx="273093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000000"/>
                </a:solidFill>
              </a:rPr>
              <a:t>Kansalaisjärjestöakatemiat</a:t>
            </a:r>
          </a:p>
        </p:txBody>
      </p:sp>
      <p:sp>
        <p:nvSpPr>
          <p:cNvPr id="46" name="Tekstiruutu 45"/>
          <p:cNvSpPr txBox="1"/>
          <p:nvPr/>
        </p:nvSpPr>
        <p:spPr>
          <a:xfrm>
            <a:off x="9761292" y="6256865"/>
            <a:ext cx="217820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 err="1">
                <a:solidFill>
                  <a:srgbClr val="000000"/>
                </a:solidFill>
              </a:rPr>
              <a:t>Civic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Space</a:t>
            </a:r>
            <a:r>
              <a:rPr lang="fi-FI" dirty="0">
                <a:solidFill>
                  <a:srgbClr val="000000"/>
                </a:solidFill>
              </a:rPr>
              <a:t> -arviointi</a:t>
            </a:r>
          </a:p>
        </p:txBody>
      </p:sp>
    </p:spTree>
    <p:extLst>
      <p:ext uri="{BB962C8B-B14F-4D97-AF65-F5344CB8AC3E}">
        <p14:creationId xmlns:p14="http://schemas.microsoft.com/office/powerpoint/2010/main" val="111431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720F82-63F1-1A03-0DC6-A7FC7E328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246" y="2224903"/>
            <a:ext cx="2061509" cy="2673760"/>
          </a:xfrm>
        </p:spPr>
        <p:txBody>
          <a:bodyPr anchor="ctr">
            <a:normAutofit/>
          </a:bodyPr>
          <a:lstStyle/>
          <a:p>
            <a:pPr algn="ctr"/>
            <a:r>
              <a:rPr lang="fi-FI" sz="3200" dirty="0">
                <a:solidFill>
                  <a:schemeClr val="bg1"/>
                </a:solidFill>
              </a:rPr>
              <a:t>Avoin hallinto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A5D0529F-81D0-EBD3-37B7-979B4EE90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21528" y="1513682"/>
            <a:ext cx="4148944" cy="4148944"/>
            <a:chOff x="4090644" y="1669102"/>
            <a:chExt cx="4148944" cy="4148944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24368CDE-7788-D5B6-D329-00C28F69F484}"/>
                </a:ext>
              </a:extLst>
            </p:cNvPr>
            <p:cNvSpPr/>
            <p:nvPr/>
          </p:nvSpPr>
          <p:spPr>
            <a:xfrm>
              <a:off x="4828128" y="1669102"/>
              <a:ext cx="1153911" cy="895856"/>
            </a:xfrm>
            <a:custGeom>
              <a:avLst/>
              <a:gdLst>
                <a:gd name="connsiteX0" fmla="*/ 1153911 w 1153911"/>
                <a:gd name="connsiteY0" fmla="*/ 0 h 895856"/>
                <a:gd name="connsiteX1" fmla="*/ 1153911 w 1153911"/>
                <a:gd name="connsiteY1" fmla="*/ 593570 h 895856"/>
                <a:gd name="connsiteX2" fmla="*/ 421605 w 1153911"/>
                <a:gd name="connsiteY2" fmla="*/ 895856 h 895856"/>
                <a:gd name="connsiteX3" fmla="*/ 0 w 1153911"/>
                <a:gd name="connsiteY3" fmla="*/ 475978 h 895856"/>
                <a:gd name="connsiteX4" fmla="*/ 1153911 w 1153911"/>
                <a:gd name="connsiteY4" fmla="*/ 0 h 8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911" h="895856">
                  <a:moveTo>
                    <a:pt x="1153911" y="0"/>
                  </a:moveTo>
                  <a:lnTo>
                    <a:pt x="1153911" y="593570"/>
                  </a:lnTo>
                  <a:cubicBezTo>
                    <a:pt x="885500" y="624424"/>
                    <a:pt x="633918" y="728207"/>
                    <a:pt x="421605" y="895856"/>
                  </a:cubicBezTo>
                  <a:lnTo>
                    <a:pt x="0" y="475978"/>
                  </a:lnTo>
                  <a:cubicBezTo>
                    <a:pt x="324295" y="202172"/>
                    <a:pt x="730365" y="34738"/>
                    <a:pt x="1153911" y="0"/>
                  </a:cubicBezTo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A829D62C-870F-9887-39F2-5D4989370AB7}"/>
                </a:ext>
              </a:extLst>
            </p:cNvPr>
            <p:cNvSpPr/>
            <p:nvPr/>
          </p:nvSpPr>
          <p:spPr>
            <a:xfrm>
              <a:off x="6347977" y="1669102"/>
              <a:ext cx="1154342" cy="895856"/>
            </a:xfrm>
            <a:custGeom>
              <a:avLst/>
              <a:gdLst>
                <a:gd name="connsiteX0" fmla="*/ 1154127 w 1154342"/>
                <a:gd name="connsiteY0" fmla="*/ 475978 h 895856"/>
                <a:gd name="connsiteX1" fmla="*/ 732522 w 1154342"/>
                <a:gd name="connsiteY1" fmla="*/ 895856 h 895856"/>
                <a:gd name="connsiteX2" fmla="*/ 0 w 1154342"/>
                <a:gd name="connsiteY2" fmla="*/ 593354 h 895856"/>
                <a:gd name="connsiteX3" fmla="*/ 0 w 1154342"/>
                <a:gd name="connsiteY3" fmla="*/ 0 h 895856"/>
                <a:gd name="connsiteX4" fmla="*/ 1154343 w 1154342"/>
                <a:gd name="connsiteY4" fmla="*/ 475978 h 8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342" h="895856">
                  <a:moveTo>
                    <a:pt x="1154127" y="475978"/>
                  </a:moveTo>
                  <a:lnTo>
                    <a:pt x="732522" y="895856"/>
                  </a:lnTo>
                  <a:cubicBezTo>
                    <a:pt x="519994" y="728207"/>
                    <a:pt x="268627" y="624424"/>
                    <a:pt x="0" y="593354"/>
                  </a:cubicBezTo>
                  <a:lnTo>
                    <a:pt x="0" y="0"/>
                  </a:lnTo>
                  <a:cubicBezTo>
                    <a:pt x="423547" y="34738"/>
                    <a:pt x="829401" y="202172"/>
                    <a:pt x="1154343" y="475978"/>
                  </a:cubicBezTo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5354F7E5-D0D9-BD72-3E21-08E5AA19F30C}"/>
                </a:ext>
              </a:extLst>
            </p:cNvPr>
            <p:cNvSpPr/>
            <p:nvPr/>
          </p:nvSpPr>
          <p:spPr>
            <a:xfrm>
              <a:off x="7343732" y="2406370"/>
              <a:ext cx="895856" cy="1154127"/>
            </a:xfrm>
            <a:custGeom>
              <a:avLst/>
              <a:gdLst>
                <a:gd name="connsiteX0" fmla="*/ 895640 w 895856"/>
                <a:gd name="connsiteY0" fmla="*/ 1154127 h 1154127"/>
                <a:gd name="connsiteX1" fmla="*/ 302287 w 895856"/>
                <a:gd name="connsiteY1" fmla="*/ 1154127 h 1154127"/>
                <a:gd name="connsiteX2" fmla="*/ 0 w 895856"/>
                <a:gd name="connsiteY2" fmla="*/ 421605 h 1154127"/>
                <a:gd name="connsiteX3" fmla="*/ 419879 w 895856"/>
                <a:gd name="connsiteY3" fmla="*/ 0 h 1154127"/>
                <a:gd name="connsiteX4" fmla="*/ 895856 w 895856"/>
                <a:gd name="connsiteY4" fmla="*/ 1154127 h 115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856" h="1154127">
                  <a:moveTo>
                    <a:pt x="895640" y="1154127"/>
                  </a:moveTo>
                  <a:lnTo>
                    <a:pt x="302287" y="1154127"/>
                  </a:lnTo>
                  <a:cubicBezTo>
                    <a:pt x="271432" y="885284"/>
                    <a:pt x="167434" y="633918"/>
                    <a:pt x="0" y="421605"/>
                  </a:cubicBezTo>
                  <a:lnTo>
                    <a:pt x="419879" y="0"/>
                  </a:lnTo>
                  <a:cubicBezTo>
                    <a:pt x="693469" y="324726"/>
                    <a:pt x="860902" y="730580"/>
                    <a:pt x="895856" y="1154127"/>
                  </a:cubicBezTo>
                </a:path>
              </a:pathLst>
            </a:custGeom>
            <a:solidFill>
              <a:srgbClr val="D73A4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42A99C2D-855A-0813-E295-4CC2FFCCC662}"/>
                </a:ext>
              </a:extLst>
            </p:cNvPr>
            <p:cNvSpPr/>
            <p:nvPr/>
          </p:nvSpPr>
          <p:spPr>
            <a:xfrm>
              <a:off x="4090644" y="2406586"/>
              <a:ext cx="895856" cy="1154126"/>
            </a:xfrm>
            <a:custGeom>
              <a:avLst/>
              <a:gdLst>
                <a:gd name="connsiteX0" fmla="*/ 895856 w 895856"/>
                <a:gd name="connsiteY0" fmla="*/ 421605 h 1154126"/>
                <a:gd name="connsiteX1" fmla="*/ 593570 w 895856"/>
                <a:gd name="connsiteY1" fmla="*/ 1154127 h 1154126"/>
                <a:gd name="connsiteX2" fmla="*/ 0 w 895856"/>
                <a:gd name="connsiteY2" fmla="*/ 1154127 h 1154126"/>
                <a:gd name="connsiteX3" fmla="*/ 475978 w 895856"/>
                <a:gd name="connsiteY3" fmla="*/ 0 h 1154126"/>
                <a:gd name="connsiteX4" fmla="*/ 895856 w 895856"/>
                <a:gd name="connsiteY4" fmla="*/ 421605 h 115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856" h="1154126">
                  <a:moveTo>
                    <a:pt x="895856" y="421605"/>
                  </a:moveTo>
                  <a:cubicBezTo>
                    <a:pt x="728207" y="633918"/>
                    <a:pt x="624424" y="885284"/>
                    <a:pt x="593570" y="1154127"/>
                  </a:cubicBezTo>
                  <a:lnTo>
                    <a:pt x="0" y="1154127"/>
                  </a:lnTo>
                  <a:cubicBezTo>
                    <a:pt x="34954" y="730796"/>
                    <a:pt x="202388" y="324726"/>
                    <a:pt x="475978" y="0"/>
                  </a:cubicBezTo>
                  <a:lnTo>
                    <a:pt x="895856" y="421605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12EF1D71-937E-91E8-546D-D37FBCC43819}"/>
                </a:ext>
              </a:extLst>
            </p:cNvPr>
            <p:cNvSpPr/>
            <p:nvPr/>
          </p:nvSpPr>
          <p:spPr>
            <a:xfrm>
              <a:off x="4090644" y="3926435"/>
              <a:ext cx="895640" cy="1153695"/>
            </a:xfrm>
            <a:custGeom>
              <a:avLst/>
              <a:gdLst>
                <a:gd name="connsiteX0" fmla="*/ 895641 w 895640"/>
                <a:gd name="connsiteY0" fmla="*/ 732306 h 1153695"/>
                <a:gd name="connsiteX1" fmla="*/ 475978 w 895640"/>
                <a:gd name="connsiteY1" fmla="*/ 1153695 h 1153695"/>
                <a:gd name="connsiteX2" fmla="*/ 0 w 895640"/>
                <a:gd name="connsiteY2" fmla="*/ 0 h 1153695"/>
                <a:gd name="connsiteX3" fmla="*/ 593570 w 895640"/>
                <a:gd name="connsiteY3" fmla="*/ 0 h 1153695"/>
                <a:gd name="connsiteX4" fmla="*/ 895641 w 895640"/>
                <a:gd name="connsiteY4" fmla="*/ 732306 h 115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640" h="1153695">
                  <a:moveTo>
                    <a:pt x="895641" y="732306"/>
                  </a:moveTo>
                  <a:lnTo>
                    <a:pt x="475978" y="1153695"/>
                  </a:lnTo>
                  <a:cubicBezTo>
                    <a:pt x="202388" y="829185"/>
                    <a:pt x="34954" y="423331"/>
                    <a:pt x="0" y="0"/>
                  </a:cubicBezTo>
                  <a:lnTo>
                    <a:pt x="593570" y="0"/>
                  </a:lnTo>
                  <a:cubicBezTo>
                    <a:pt x="624424" y="268412"/>
                    <a:pt x="727991" y="519994"/>
                    <a:pt x="895641" y="732306"/>
                  </a:cubicBezTo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F7FB4440-CCBC-3987-DE35-1E0DA3C08287}"/>
                </a:ext>
              </a:extLst>
            </p:cNvPr>
            <p:cNvSpPr/>
            <p:nvPr/>
          </p:nvSpPr>
          <p:spPr>
            <a:xfrm>
              <a:off x="4828128" y="4921975"/>
              <a:ext cx="1153911" cy="895856"/>
            </a:xfrm>
            <a:custGeom>
              <a:avLst/>
              <a:gdLst>
                <a:gd name="connsiteX0" fmla="*/ 1153911 w 1153911"/>
                <a:gd name="connsiteY0" fmla="*/ 302287 h 895856"/>
                <a:gd name="connsiteX1" fmla="*/ 1153911 w 1153911"/>
                <a:gd name="connsiteY1" fmla="*/ 895856 h 895856"/>
                <a:gd name="connsiteX2" fmla="*/ 0 w 1153911"/>
                <a:gd name="connsiteY2" fmla="*/ 419663 h 895856"/>
                <a:gd name="connsiteX3" fmla="*/ 421605 w 1153911"/>
                <a:gd name="connsiteY3" fmla="*/ 0 h 895856"/>
                <a:gd name="connsiteX4" fmla="*/ 1153911 w 1153911"/>
                <a:gd name="connsiteY4" fmla="*/ 302287 h 8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911" h="895856">
                  <a:moveTo>
                    <a:pt x="1153911" y="302287"/>
                  </a:moveTo>
                  <a:lnTo>
                    <a:pt x="1153911" y="895856"/>
                  </a:lnTo>
                  <a:cubicBezTo>
                    <a:pt x="730580" y="860903"/>
                    <a:pt x="324726" y="693469"/>
                    <a:pt x="0" y="419663"/>
                  </a:cubicBezTo>
                  <a:lnTo>
                    <a:pt x="421605" y="0"/>
                  </a:lnTo>
                  <a:cubicBezTo>
                    <a:pt x="634133" y="167650"/>
                    <a:pt x="885500" y="271432"/>
                    <a:pt x="1153911" y="302287"/>
                  </a:cubicBezTo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25D51CF1-8443-2CED-F84B-3970C8397221}"/>
                </a:ext>
              </a:extLst>
            </p:cNvPr>
            <p:cNvSpPr/>
            <p:nvPr/>
          </p:nvSpPr>
          <p:spPr>
            <a:xfrm>
              <a:off x="6347977" y="4922190"/>
              <a:ext cx="1154126" cy="895856"/>
            </a:xfrm>
            <a:custGeom>
              <a:avLst/>
              <a:gdLst>
                <a:gd name="connsiteX0" fmla="*/ 1154127 w 1154126"/>
                <a:gd name="connsiteY0" fmla="*/ 419663 h 895856"/>
                <a:gd name="connsiteX1" fmla="*/ 0 w 1154126"/>
                <a:gd name="connsiteY1" fmla="*/ 895856 h 895856"/>
                <a:gd name="connsiteX2" fmla="*/ 0 w 1154126"/>
                <a:gd name="connsiteY2" fmla="*/ 302502 h 895856"/>
                <a:gd name="connsiteX3" fmla="*/ 732522 w 1154126"/>
                <a:gd name="connsiteY3" fmla="*/ 0 h 895856"/>
                <a:gd name="connsiteX4" fmla="*/ 1153911 w 1154126"/>
                <a:gd name="connsiteY4" fmla="*/ 419663 h 8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126" h="895856">
                  <a:moveTo>
                    <a:pt x="1154127" y="419663"/>
                  </a:moveTo>
                  <a:cubicBezTo>
                    <a:pt x="829185" y="693469"/>
                    <a:pt x="423331" y="860902"/>
                    <a:pt x="0" y="895856"/>
                  </a:cubicBezTo>
                  <a:lnTo>
                    <a:pt x="0" y="302502"/>
                  </a:lnTo>
                  <a:cubicBezTo>
                    <a:pt x="268627" y="271432"/>
                    <a:pt x="520209" y="167649"/>
                    <a:pt x="732522" y="0"/>
                  </a:cubicBezTo>
                  <a:lnTo>
                    <a:pt x="1153911" y="419663"/>
                  </a:lnTo>
                  <a:close/>
                </a:path>
              </a:pathLst>
            </a:custGeom>
            <a:solidFill>
              <a:srgbClr val="E2BE8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1E991709-32DD-D168-4303-A733ACD56F29}"/>
                </a:ext>
              </a:extLst>
            </p:cNvPr>
            <p:cNvSpPr/>
            <p:nvPr/>
          </p:nvSpPr>
          <p:spPr>
            <a:xfrm>
              <a:off x="7343732" y="3926435"/>
              <a:ext cx="895640" cy="1153911"/>
            </a:xfrm>
            <a:custGeom>
              <a:avLst/>
              <a:gdLst>
                <a:gd name="connsiteX0" fmla="*/ 895640 w 895640"/>
                <a:gd name="connsiteY0" fmla="*/ 0 h 1153911"/>
                <a:gd name="connsiteX1" fmla="*/ 419663 w 895640"/>
                <a:gd name="connsiteY1" fmla="*/ 1153911 h 1153911"/>
                <a:gd name="connsiteX2" fmla="*/ 0 w 895640"/>
                <a:gd name="connsiteY2" fmla="*/ 732522 h 1153911"/>
                <a:gd name="connsiteX3" fmla="*/ 302071 w 895640"/>
                <a:gd name="connsiteY3" fmla="*/ 216 h 1153911"/>
                <a:gd name="connsiteX4" fmla="*/ 895640 w 895640"/>
                <a:gd name="connsiteY4" fmla="*/ 216 h 115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640" h="1153911">
                  <a:moveTo>
                    <a:pt x="895640" y="0"/>
                  </a:moveTo>
                  <a:cubicBezTo>
                    <a:pt x="860687" y="423331"/>
                    <a:pt x="693469" y="829185"/>
                    <a:pt x="419663" y="1153911"/>
                  </a:cubicBezTo>
                  <a:lnTo>
                    <a:pt x="0" y="732522"/>
                  </a:lnTo>
                  <a:cubicBezTo>
                    <a:pt x="167649" y="519994"/>
                    <a:pt x="271216" y="268627"/>
                    <a:pt x="302071" y="216"/>
                  </a:cubicBezTo>
                  <a:lnTo>
                    <a:pt x="895640" y="216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Tekstiruutu 16">
            <a:extLst>
              <a:ext uri="{FF2B5EF4-FFF2-40B4-BE49-F238E27FC236}">
                <a16:creationId xmlns:a16="http://schemas.microsoft.com/office/drawing/2014/main" id="{7B546314-C246-D058-1C33-54A6CFF27F65}"/>
              </a:ext>
            </a:extLst>
          </p:cNvPr>
          <p:cNvSpPr txBox="1"/>
          <p:nvPr/>
        </p:nvSpPr>
        <p:spPr>
          <a:xfrm>
            <a:off x="288916" y="1461430"/>
            <a:ext cx="27263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JULKISUUS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6043330-977C-79DB-C922-1161631FAD7D}"/>
              </a:ext>
            </a:extLst>
          </p:cNvPr>
          <p:cNvSpPr txBox="1"/>
          <p:nvPr/>
        </p:nvSpPr>
        <p:spPr>
          <a:xfrm>
            <a:off x="288916" y="2741603"/>
            <a:ext cx="27263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LUOTTAMUS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93DCA23-F37C-005C-0E41-43C1F542C279}"/>
              </a:ext>
            </a:extLst>
          </p:cNvPr>
          <p:cNvSpPr txBox="1"/>
          <p:nvPr/>
        </p:nvSpPr>
        <p:spPr>
          <a:xfrm>
            <a:off x="288916" y="4021776"/>
            <a:ext cx="27263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VIESTINTÄ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8E253A8A-F606-AF70-5388-FCA222964D75}"/>
              </a:ext>
            </a:extLst>
          </p:cNvPr>
          <p:cNvSpPr txBox="1"/>
          <p:nvPr/>
        </p:nvSpPr>
        <p:spPr>
          <a:xfrm>
            <a:off x="288916" y="5282714"/>
            <a:ext cx="27263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AVOIN DATA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2D675BF-E580-E3B2-DBB8-20052F9A0091}"/>
              </a:ext>
            </a:extLst>
          </p:cNvPr>
          <p:cNvSpPr txBox="1"/>
          <p:nvPr/>
        </p:nvSpPr>
        <p:spPr>
          <a:xfrm>
            <a:off x="8332278" y="1461430"/>
            <a:ext cx="37072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YMMÄRRETTÄVYYS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7F5ACA58-4D3E-7AF1-F8D4-7C3206D5995B}"/>
              </a:ext>
            </a:extLst>
          </p:cNvPr>
          <p:cNvSpPr txBox="1"/>
          <p:nvPr/>
        </p:nvSpPr>
        <p:spPr>
          <a:xfrm>
            <a:off x="8332278" y="2741603"/>
            <a:ext cx="37072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OSALLISUUS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F752B9D1-DE61-9273-FEF9-24B83D9BA758}"/>
              </a:ext>
            </a:extLst>
          </p:cNvPr>
          <p:cNvSpPr txBox="1"/>
          <p:nvPr/>
        </p:nvSpPr>
        <p:spPr>
          <a:xfrm>
            <a:off x="8332278" y="4021776"/>
            <a:ext cx="37072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AVOIN TOIMINT</a:t>
            </a:r>
            <a:r>
              <a:rPr kumimoji="0" lang="en-GB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</a:t>
            </a:r>
            <a:endParaRPr kumimoji="0" lang="fi-FI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4DACCC04-8591-EC71-7024-6AC8478D85C9}"/>
              </a:ext>
            </a:extLst>
          </p:cNvPr>
          <p:cNvSpPr txBox="1"/>
          <p:nvPr/>
        </p:nvSpPr>
        <p:spPr>
          <a:xfrm>
            <a:off x="6960589" y="5282714"/>
            <a:ext cx="507898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HALLINTO MAHDOLLISTAJANA</a:t>
            </a:r>
          </a:p>
        </p:txBody>
      </p:sp>
      <p:cxnSp>
        <p:nvCxnSpPr>
          <p:cNvPr id="22" name="Suora yhdysviiva 21">
            <a:extLst>
              <a:ext uri="{FF2B5EF4-FFF2-40B4-BE49-F238E27FC236}">
                <a16:creationId xmlns:a16="http://schemas.microsoft.com/office/drawing/2014/main" id="{7DA49DEE-BC3E-727C-3AFA-D438015A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916746" y="2911641"/>
            <a:ext cx="13711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22">
            <a:extLst>
              <a:ext uri="{FF2B5EF4-FFF2-40B4-BE49-F238E27FC236}">
                <a16:creationId xmlns:a16="http://schemas.microsoft.com/office/drawing/2014/main" id="{929CA74E-AA22-2256-B2B7-4DDB5D6B4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62726" y="4244496"/>
            <a:ext cx="1725171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4AF72F00-DA98-5048-01DB-CEF747ED7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916746" y="5552829"/>
            <a:ext cx="254559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327FF450-7323-CFD1-4B2E-3587A390B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46947" y="1687256"/>
            <a:ext cx="2815393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F87789B3-2E5A-A324-9A8A-6C8D1C04A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980208" y="2911641"/>
            <a:ext cx="1645055" cy="0"/>
          </a:xfrm>
          <a:prstGeom prst="line">
            <a:avLst/>
          </a:prstGeom>
          <a:ln>
            <a:solidFill>
              <a:srgbClr val="D73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87736865-8B99-FC62-8875-A2F02416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980208" y="4244496"/>
            <a:ext cx="68046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yhdysviiva 34">
            <a:extLst>
              <a:ext uri="{FF2B5EF4-FFF2-40B4-BE49-F238E27FC236}">
                <a16:creationId xmlns:a16="http://schemas.microsoft.com/office/drawing/2014/main" id="{DC5FAD38-7D34-BC0F-2897-2B5E9BB5C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53463" y="5552829"/>
            <a:ext cx="1516793" cy="0"/>
          </a:xfrm>
          <a:prstGeom prst="line">
            <a:avLst/>
          </a:prstGeom>
          <a:ln>
            <a:solidFill>
              <a:srgbClr val="E2BE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F83F1818-4FD7-3EB5-D068-AA9CF4B15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6805765" y="1687256"/>
            <a:ext cx="1526513" cy="2039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kstiruutu 46"/>
          <p:cNvSpPr txBox="1"/>
          <p:nvPr/>
        </p:nvSpPr>
        <p:spPr>
          <a:xfrm>
            <a:off x="230276" y="5839724"/>
            <a:ext cx="2784990" cy="92333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000000"/>
                </a:solidFill>
              </a:rPr>
              <a:t>Tutki-sivustot </a:t>
            </a:r>
          </a:p>
          <a:p>
            <a:pPr algn="ctr"/>
            <a:r>
              <a:rPr lang="fi-FI" dirty="0">
                <a:solidFill>
                  <a:srgbClr val="000000"/>
                </a:solidFill>
              </a:rPr>
              <a:t>(hankintoja, hallintoa, kuntia, budjettia)</a:t>
            </a:r>
          </a:p>
        </p:txBody>
      </p:sp>
      <p:sp>
        <p:nvSpPr>
          <p:cNvPr id="50" name="Tekstiruutu 49"/>
          <p:cNvSpPr txBox="1"/>
          <p:nvPr/>
        </p:nvSpPr>
        <p:spPr>
          <a:xfrm>
            <a:off x="3187010" y="5669091"/>
            <a:ext cx="1878236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000000"/>
                </a:solidFill>
              </a:rPr>
              <a:t>AI-etiikka</a:t>
            </a:r>
          </a:p>
        </p:txBody>
      </p:sp>
      <p:sp>
        <p:nvSpPr>
          <p:cNvPr id="51" name="Tekstiruutu 50"/>
          <p:cNvSpPr txBox="1"/>
          <p:nvPr/>
        </p:nvSpPr>
        <p:spPr>
          <a:xfrm>
            <a:off x="3163965" y="6106675"/>
            <a:ext cx="1901281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 err="1">
                <a:solidFill>
                  <a:srgbClr val="000000"/>
                </a:solidFill>
              </a:rPr>
              <a:t>Laatukriteetit</a:t>
            </a:r>
            <a:r>
              <a:rPr lang="fi-FI" dirty="0">
                <a:solidFill>
                  <a:srgbClr val="000000"/>
                </a:solidFill>
              </a:rPr>
              <a:t> ja Pelisäännöt</a:t>
            </a:r>
          </a:p>
        </p:txBody>
      </p:sp>
    </p:spTree>
    <p:extLst>
      <p:ext uri="{BB962C8B-B14F-4D97-AF65-F5344CB8AC3E}">
        <p14:creationId xmlns:p14="http://schemas.microsoft.com/office/powerpoint/2010/main" val="10100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720F82-63F1-1A03-0DC6-A7FC7E328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246" y="2224903"/>
            <a:ext cx="2061509" cy="2673760"/>
          </a:xfrm>
        </p:spPr>
        <p:txBody>
          <a:bodyPr anchor="ctr">
            <a:normAutofit/>
          </a:bodyPr>
          <a:lstStyle/>
          <a:p>
            <a:pPr algn="ctr"/>
            <a:r>
              <a:rPr lang="fi-FI" sz="3200" dirty="0">
                <a:solidFill>
                  <a:schemeClr val="bg1"/>
                </a:solidFill>
              </a:rPr>
              <a:t>Avoin hallinto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A5D0529F-81D0-EBD3-37B7-979B4EE90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21528" y="1513682"/>
            <a:ext cx="4148944" cy="4148944"/>
            <a:chOff x="4090644" y="1669102"/>
            <a:chExt cx="4148944" cy="4148944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24368CDE-7788-D5B6-D329-00C28F69F484}"/>
                </a:ext>
              </a:extLst>
            </p:cNvPr>
            <p:cNvSpPr/>
            <p:nvPr/>
          </p:nvSpPr>
          <p:spPr>
            <a:xfrm>
              <a:off x="4828128" y="1669102"/>
              <a:ext cx="1153911" cy="895856"/>
            </a:xfrm>
            <a:custGeom>
              <a:avLst/>
              <a:gdLst>
                <a:gd name="connsiteX0" fmla="*/ 1153911 w 1153911"/>
                <a:gd name="connsiteY0" fmla="*/ 0 h 895856"/>
                <a:gd name="connsiteX1" fmla="*/ 1153911 w 1153911"/>
                <a:gd name="connsiteY1" fmla="*/ 593570 h 895856"/>
                <a:gd name="connsiteX2" fmla="*/ 421605 w 1153911"/>
                <a:gd name="connsiteY2" fmla="*/ 895856 h 895856"/>
                <a:gd name="connsiteX3" fmla="*/ 0 w 1153911"/>
                <a:gd name="connsiteY3" fmla="*/ 475978 h 895856"/>
                <a:gd name="connsiteX4" fmla="*/ 1153911 w 1153911"/>
                <a:gd name="connsiteY4" fmla="*/ 0 h 8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911" h="895856">
                  <a:moveTo>
                    <a:pt x="1153911" y="0"/>
                  </a:moveTo>
                  <a:lnTo>
                    <a:pt x="1153911" y="593570"/>
                  </a:lnTo>
                  <a:cubicBezTo>
                    <a:pt x="885500" y="624424"/>
                    <a:pt x="633918" y="728207"/>
                    <a:pt x="421605" y="895856"/>
                  </a:cubicBezTo>
                  <a:lnTo>
                    <a:pt x="0" y="475978"/>
                  </a:lnTo>
                  <a:cubicBezTo>
                    <a:pt x="324295" y="202172"/>
                    <a:pt x="730365" y="34738"/>
                    <a:pt x="1153911" y="0"/>
                  </a:cubicBezTo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A829D62C-870F-9887-39F2-5D4989370AB7}"/>
                </a:ext>
              </a:extLst>
            </p:cNvPr>
            <p:cNvSpPr/>
            <p:nvPr/>
          </p:nvSpPr>
          <p:spPr>
            <a:xfrm>
              <a:off x="6347977" y="1669102"/>
              <a:ext cx="1154342" cy="895856"/>
            </a:xfrm>
            <a:custGeom>
              <a:avLst/>
              <a:gdLst>
                <a:gd name="connsiteX0" fmla="*/ 1154127 w 1154342"/>
                <a:gd name="connsiteY0" fmla="*/ 475978 h 895856"/>
                <a:gd name="connsiteX1" fmla="*/ 732522 w 1154342"/>
                <a:gd name="connsiteY1" fmla="*/ 895856 h 895856"/>
                <a:gd name="connsiteX2" fmla="*/ 0 w 1154342"/>
                <a:gd name="connsiteY2" fmla="*/ 593354 h 895856"/>
                <a:gd name="connsiteX3" fmla="*/ 0 w 1154342"/>
                <a:gd name="connsiteY3" fmla="*/ 0 h 895856"/>
                <a:gd name="connsiteX4" fmla="*/ 1154343 w 1154342"/>
                <a:gd name="connsiteY4" fmla="*/ 475978 h 8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342" h="895856">
                  <a:moveTo>
                    <a:pt x="1154127" y="475978"/>
                  </a:moveTo>
                  <a:lnTo>
                    <a:pt x="732522" y="895856"/>
                  </a:lnTo>
                  <a:cubicBezTo>
                    <a:pt x="519994" y="728207"/>
                    <a:pt x="268627" y="624424"/>
                    <a:pt x="0" y="593354"/>
                  </a:cubicBezTo>
                  <a:lnTo>
                    <a:pt x="0" y="0"/>
                  </a:lnTo>
                  <a:cubicBezTo>
                    <a:pt x="423547" y="34738"/>
                    <a:pt x="829401" y="202172"/>
                    <a:pt x="1154343" y="475978"/>
                  </a:cubicBezTo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5354F7E5-D0D9-BD72-3E21-08E5AA19F30C}"/>
                </a:ext>
              </a:extLst>
            </p:cNvPr>
            <p:cNvSpPr/>
            <p:nvPr/>
          </p:nvSpPr>
          <p:spPr>
            <a:xfrm>
              <a:off x="7343732" y="2406370"/>
              <a:ext cx="895856" cy="1154127"/>
            </a:xfrm>
            <a:custGeom>
              <a:avLst/>
              <a:gdLst>
                <a:gd name="connsiteX0" fmla="*/ 895640 w 895856"/>
                <a:gd name="connsiteY0" fmla="*/ 1154127 h 1154127"/>
                <a:gd name="connsiteX1" fmla="*/ 302287 w 895856"/>
                <a:gd name="connsiteY1" fmla="*/ 1154127 h 1154127"/>
                <a:gd name="connsiteX2" fmla="*/ 0 w 895856"/>
                <a:gd name="connsiteY2" fmla="*/ 421605 h 1154127"/>
                <a:gd name="connsiteX3" fmla="*/ 419879 w 895856"/>
                <a:gd name="connsiteY3" fmla="*/ 0 h 1154127"/>
                <a:gd name="connsiteX4" fmla="*/ 895856 w 895856"/>
                <a:gd name="connsiteY4" fmla="*/ 1154127 h 115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856" h="1154127">
                  <a:moveTo>
                    <a:pt x="895640" y="1154127"/>
                  </a:moveTo>
                  <a:lnTo>
                    <a:pt x="302287" y="1154127"/>
                  </a:lnTo>
                  <a:cubicBezTo>
                    <a:pt x="271432" y="885284"/>
                    <a:pt x="167434" y="633918"/>
                    <a:pt x="0" y="421605"/>
                  </a:cubicBezTo>
                  <a:lnTo>
                    <a:pt x="419879" y="0"/>
                  </a:lnTo>
                  <a:cubicBezTo>
                    <a:pt x="693469" y="324726"/>
                    <a:pt x="860902" y="730580"/>
                    <a:pt x="895856" y="1154127"/>
                  </a:cubicBezTo>
                </a:path>
              </a:pathLst>
            </a:custGeom>
            <a:solidFill>
              <a:srgbClr val="D73A4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42A99C2D-855A-0813-E295-4CC2FFCCC662}"/>
                </a:ext>
              </a:extLst>
            </p:cNvPr>
            <p:cNvSpPr/>
            <p:nvPr/>
          </p:nvSpPr>
          <p:spPr>
            <a:xfrm>
              <a:off x="4090644" y="2406586"/>
              <a:ext cx="895856" cy="1154126"/>
            </a:xfrm>
            <a:custGeom>
              <a:avLst/>
              <a:gdLst>
                <a:gd name="connsiteX0" fmla="*/ 895856 w 895856"/>
                <a:gd name="connsiteY0" fmla="*/ 421605 h 1154126"/>
                <a:gd name="connsiteX1" fmla="*/ 593570 w 895856"/>
                <a:gd name="connsiteY1" fmla="*/ 1154127 h 1154126"/>
                <a:gd name="connsiteX2" fmla="*/ 0 w 895856"/>
                <a:gd name="connsiteY2" fmla="*/ 1154127 h 1154126"/>
                <a:gd name="connsiteX3" fmla="*/ 475978 w 895856"/>
                <a:gd name="connsiteY3" fmla="*/ 0 h 1154126"/>
                <a:gd name="connsiteX4" fmla="*/ 895856 w 895856"/>
                <a:gd name="connsiteY4" fmla="*/ 421605 h 115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856" h="1154126">
                  <a:moveTo>
                    <a:pt x="895856" y="421605"/>
                  </a:moveTo>
                  <a:cubicBezTo>
                    <a:pt x="728207" y="633918"/>
                    <a:pt x="624424" y="885284"/>
                    <a:pt x="593570" y="1154127"/>
                  </a:cubicBezTo>
                  <a:lnTo>
                    <a:pt x="0" y="1154127"/>
                  </a:lnTo>
                  <a:cubicBezTo>
                    <a:pt x="34954" y="730796"/>
                    <a:pt x="202388" y="324726"/>
                    <a:pt x="475978" y="0"/>
                  </a:cubicBezTo>
                  <a:lnTo>
                    <a:pt x="895856" y="421605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12EF1D71-937E-91E8-546D-D37FBCC43819}"/>
                </a:ext>
              </a:extLst>
            </p:cNvPr>
            <p:cNvSpPr/>
            <p:nvPr/>
          </p:nvSpPr>
          <p:spPr>
            <a:xfrm>
              <a:off x="4090644" y="3926435"/>
              <a:ext cx="895640" cy="1153695"/>
            </a:xfrm>
            <a:custGeom>
              <a:avLst/>
              <a:gdLst>
                <a:gd name="connsiteX0" fmla="*/ 895641 w 895640"/>
                <a:gd name="connsiteY0" fmla="*/ 732306 h 1153695"/>
                <a:gd name="connsiteX1" fmla="*/ 475978 w 895640"/>
                <a:gd name="connsiteY1" fmla="*/ 1153695 h 1153695"/>
                <a:gd name="connsiteX2" fmla="*/ 0 w 895640"/>
                <a:gd name="connsiteY2" fmla="*/ 0 h 1153695"/>
                <a:gd name="connsiteX3" fmla="*/ 593570 w 895640"/>
                <a:gd name="connsiteY3" fmla="*/ 0 h 1153695"/>
                <a:gd name="connsiteX4" fmla="*/ 895641 w 895640"/>
                <a:gd name="connsiteY4" fmla="*/ 732306 h 115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640" h="1153695">
                  <a:moveTo>
                    <a:pt x="895641" y="732306"/>
                  </a:moveTo>
                  <a:lnTo>
                    <a:pt x="475978" y="1153695"/>
                  </a:lnTo>
                  <a:cubicBezTo>
                    <a:pt x="202388" y="829185"/>
                    <a:pt x="34954" y="423331"/>
                    <a:pt x="0" y="0"/>
                  </a:cubicBezTo>
                  <a:lnTo>
                    <a:pt x="593570" y="0"/>
                  </a:lnTo>
                  <a:cubicBezTo>
                    <a:pt x="624424" y="268412"/>
                    <a:pt x="727991" y="519994"/>
                    <a:pt x="895641" y="732306"/>
                  </a:cubicBezTo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F7FB4440-CCBC-3987-DE35-1E0DA3C08287}"/>
                </a:ext>
              </a:extLst>
            </p:cNvPr>
            <p:cNvSpPr/>
            <p:nvPr/>
          </p:nvSpPr>
          <p:spPr>
            <a:xfrm>
              <a:off x="4828128" y="4921975"/>
              <a:ext cx="1153911" cy="895856"/>
            </a:xfrm>
            <a:custGeom>
              <a:avLst/>
              <a:gdLst>
                <a:gd name="connsiteX0" fmla="*/ 1153911 w 1153911"/>
                <a:gd name="connsiteY0" fmla="*/ 302287 h 895856"/>
                <a:gd name="connsiteX1" fmla="*/ 1153911 w 1153911"/>
                <a:gd name="connsiteY1" fmla="*/ 895856 h 895856"/>
                <a:gd name="connsiteX2" fmla="*/ 0 w 1153911"/>
                <a:gd name="connsiteY2" fmla="*/ 419663 h 895856"/>
                <a:gd name="connsiteX3" fmla="*/ 421605 w 1153911"/>
                <a:gd name="connsiteY3" fmla="*/ 0 h 895856"/>
                <a:gd name="connsiteX4" fmla="*/ 1153911 w 1153911"/>
                <a:gd name="connsiteY4" fmla="*/ 302287 h 8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911" h="895856">
                  <a:moveTo>
                    <a:pt x="1153911" y="302287"/>
                  </a:moveTo>
                  <a:lnTo>
                    <a:pt x="1153911" y="895856"/>
                  </a:lnTo>
                  <a:cubicBezTo>
                    <a:pt x="730580" y="860903"/>
                    <a:pt x="324726" y="693469"/>
                    <a:pt x="0" y="419663"/>
                  </a:cubicBezTo>
                  <a:lnTo>
                    <a:pt x="421605" y="0"/>
                  </a:lnTo>
                  <a:cubicBezTo>
                    <a:pt x="634133" y="167650"/>
                    <a:pt x="885500" y="271432"/>
                    <a:pt x="1153911" y="302287"/>
                  </a:cubicBezTo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25D51CF1-8443-2CED-F84B-3970C8397221}"/>
                </a:ext>
              </a:extLst>
            </p:cNvPr>
            <p:cNvSpPr/>
            <p:nvPr/>
          </p:nvSpPr>
          <p:spPr>
            <a:xfrm>
              <a:off x="6347977" y="4922190"/>
              <a:ext cx="1154126" cy="895856"/>
            </a:xfrm>
            <a:custGeom>
              <a:avLst/>
              <a:gdLst>
                <a:gd name="connsiteX0" fmla="*/ 1154127 w 1154126"/>
                <a:gd name="connsiteY0" fmla="*/ 419663 h 895856"/>
                <a:gd name="connsiteX1" fmla="*/ 0 w 1154126"/>
                <a:gd name="connsiteY1" fmla="*/ 895856 h 895856"/>
                <a:gd name="connsiteX2" fmla="*/ 0 w 1154126"/>
                <a:gd name="connsiteY2" fmla="*/ 302502 h 895856"/>
                <a:gd name="connsiteX3" fmla="*/ 732522 w 1154126"/>
                <a:gd name="connsiteY3" fmla="*/ 0 h 895856"/>
                <a:gd name="connsiteX4" fmla="*/ 1153911 w 1154126"/>
                <a:gd name="connsiteY4" fmla="*/ 419663 h 8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126" h="895856">
                  <a:moveTo>
                    <a:pt x="1154127" y="419663"/>
                  </a:moveTo>
                  <a:cubicBezTo>
                    <a:pt x="829185" y="693469"/>
                    <a:pt x="423331" y="860902"/>
                    <a:pt x="0" y="895856"/>
                  </a:cubicBezTo>
                  <a:lnTo>
                    <a:pt x="0" y="302502"/>
                  </a:lnTo>
                  <a:cubicBezTo>
                    <a:pt x="268627" y="271432"/>
                    <a:pt x="520209" y="167649"/>
                    <a:pt x="732522" y="0"/>
                  </a:cubicBezTo>
                  <a:lnTo>
                    <a:pt x="1153911" y="419663"/>
                  </a:lnTo>
                  <a:close/>
                </a:path>
              </a:pathLst>
            </a:custGeom>
            <a:solidFill>
              <a:srgbClr val="E2BE8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1E991709-32DD-D168-4303-A733ACD56F29}"/>
                </a:ext>
              </a:extLst>
            </p:cNvPr>
            <p:cNvSpPr/>
            <p:nvPr/>
          </p:nvSpPr>
          <p:spPr>
            <a:xfrm>
              <a:off x="7343732" y="3926435"/>
              <a:ext cx="895640" cy="1153911"/>
            </a:xfrm>
            <a:custGeom>
              <a:avLst/>
              <a:gdLst>
                <a:gd name="connsiteX0" fmla="*/ 895640 w 895640"/>
                <a:gd name="connsiteY0" fmla="*/ 0 h 1153911"/>
                <a:gd name="connsiteX1" fmla="*/ 419663 w 895640"/>
                <a:gd name="connsiteY1" fmla="*/ 1153911 h 1153911"/>
                <a:gd name="connsiteX2" fmla="*/ 0 w 895640"/>
                <a:gd name="connsiteY2" fmla="*/ 732522 h 1153911"/>
                <a:gd name="connsiteX3" fmla="*/ 302071 w 895640"/>
                <a:gd name="connsiteY3" fmla="*/ 216 h 1153911"/>
                <a:gd name="connsiteX4" fmla="*/ 895640 w 895640"/>
                <a:gd name="connsiteY4" fmla="*/ 216 h 115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640" h="1153911">
                  <a:moveTo>
                    <a:pt x="895640" y="0"/>
                  </a:moveTo>
                  <a:cubicBezTo>
                    <a:pt x="860687" y="423331"/>
                    <a:pt x="693469" y="829185"/>
                    <a:pt x="419663" y="1153911"/>
                  </a:cubicBezTo>
                  <a:lnTo>
                    <a:pt x="0" y="732522"/>
                  </a:lnTo>
                  <a:cubicBezTo>
                    <a:pt x="167649" y="519994"/>
                    <a:pt x="271216" y="268627"/>
                    <a:pt x="302071" y="216"/>
                  </a:cubicBezTo>
                  <a:lnTo>
                    <a:pt x="895640" y="216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Tekstiruutu 16">
            <a:extLst>
              <a:ext uri="{FF2B5EF4-FFF2-40B4-BE49-F238E27FC236}">
                <a16:creationId xmlns:a16="http://schemas.microsoft.com/office/drawing/2014/main" id="{7B546314-C246-D058-1C33-54A6CFF27F65}"/>
              </a:ext>
            </a:extLst>
          </p:cNvPr>
          <p:cNvSpPr txBox="1"/>
          <p:nvPr/>
        </p:nvSpPr>
        <p:spPr>
          <a:xfrm>
            <a:off x="288916" y="1461430"/>
            <a:ext cx="27263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JULKISUUS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6043330-977C-79DB-C922-1161631FAD7D}"/>
              </a:ext>
            </a:extLst>
          </p:cNvPr>
          <p:cNvSpPr txBox="1"/>
          <p:nvPr/>
        </p:nvSpPr>
        <p:spPr>
          <a:xfrm>
            <a:off x="288916" y="2741603"/>
            <a:ext cx="27263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LUOTTAMUS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93DCA23-F37C-005C-0E41-43C1F542C279}"/>
              </a:ext>
            </a:extLst>
          </p:cNvPr>
          <p:cNvSpPr txBox="1"/>
          <p:nvPr/>
        </p:nvSpPr>
        <p:spPr>
          <a:xfrm>
            <a:off x="288916" y="4021776"/>
            <a:ext cx="27263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VIESTINTÄ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8E253A8A-F606-AF70-5388-FCA222964D75}"/>
              </a:ext>
            </a:extLst>
          </p:cNvPr>
          <p:cNvSpPr txBox="1"/>
          <p:nvPr/>
        </p:nvSpPr>
        <p:spPr>
          <a:xfrm>
            <a:off x="288916" y="5282714"/>
            <a:ext cx="27263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AVOIN DATA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2D675BF-E580-E3B2-DBB8-20052F9A0091}"/>
              </a:ext>
            </a:extLst>
          </p:cNvPr>
          <p:cNvSpPr txBox="1"/>
          <p:nvPr/>
        </p:nvSpPr>
        <p:spPr>
          <a:xfrm>
            <a:off x="8332278" y="1461430"/>
            <a:ext cx="37072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YMMÄRRETTÄVYYS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7F5ACA58-4D3E-7AF1-F8D4-7C3206D5995B}"/>
              </a:ext>
            </a:extLst>
          </p:cNvPr>
          <p:cNvSpPr txBox="1"/>
          <p:nvPr/>
        </p:nvSpPr>
        <p:spPr>
          <a:xfrm>
            <a:off x="8332278" y="2741603"/>
            <a:ext cx="37072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OSALLISUUS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F752B9D1-DE61-9273-FEF9-24B83D9BA758}"/>
              </a:ext>
            </a:extLst>
          </p:cNvPr>
          <p:cNvSpPr txBox="1"/>
          <p:nvPr/>
        </p:nvSpPr>
        <p:spPr>
          <a:xfrm>
            <a:off x="8332278" y="4021776"/>
            <a:ext cx="37072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AVOIN TOIMINT</a:t>
            </a:r>
            <a:r>
              <a:rPr kumimoji="0" lang="en-GB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</a:t>
            </a:r>
            <a:endParaRPr kumimoji="0" lang="fi-FI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4DACCC04-8591-EC71-7024-6AC8478D85C9}"/>
              </a:ext>
            </a:extLst>
          </p:cNvPr>
          <p:cNvSpPr txBox="1"/>
          <p:nvPr/>
        </p:nvSpPr>
        <p:spPr>
          <a:xfrm>
            <a:off x="6960589" y="5282714"/>
            <a:ext cx="507898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HALLINTO MAHDOLLISTAJANA</a:t>
            </a:r>
          </a:p>
        </p:txBody>
      </p:sp>
      <p:cxnSp>
        <p:nvCxnSpPr>
          <p:cNvPr id="22" name="Suora yhdysviiva 21">
            <a:extLst>
              <a:ext uri="{FF2B5EF4-FFF2-40B4-BE49-F238E27FC236}">
                <a16:creationId xmlns:a16="http://schemas.microsoft.com/office/drawing/2014/main" id="{7DA49DEE-BC3E-727C-3AFA-D438015A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916746" y="2911641"/>
            <a:ext cx="13711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22">
            <a:extLst>
              <a:ext uri="{FF2B5EF4-FFF2-40B4-BE49-F238E27FC236}">
                <a16:creationId xmlns:a16="http://schemas.microsoft.com/office/drawing/2014/main" id="{929CA74E-AA22-2256-B2B7-4DDB5D6B4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62726" y="4244496"/>
            <a:ext cx="1725171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4AF72F00-DA98-5048-01DB-CEF747ED7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916746" y="5552829"/>
            <a:ext cx="254559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327FF450-7323-CFD1-4B2E-3587A390B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46947" y="1687256"/>
            <a:ext cx="2815393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F87789B3-2E5A-A324-9A8A-6C8D1C04A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980208" y="2911641"/>
            <a:ext cx="1645055" cy="0"/>
          </a:xfrm>
          <a:prstGeom prst="line">
            <a:avLst/>
          </a:prstGeom>
          <a:ln>
            <a:solidFill>
              <a:srgbClr val="D73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87736865-8B99-FC62-8875-A2F02416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980208" y="4244496"/>
            <a:ext cx="68046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yhdysviiva 34">
            <a:extLst>
              <a:ext uri="{FF2B5EF4-FFF2-40B4-BE49-F238E27FC236}">
                <a16:creationId xmlns:a16="http://schemas.microsoft.com/office/drawing/2014/main" id="{DC5FAD38-7D34-BC0F-2897-2B5E9BB5C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53463" y="5552829"/>
            <a:ext cx="1516793" cy="0"/>
          </a:xfrm>
          <a:prstGeom prst="line">
            <a:avLst/>
          </a:prstGeom>
          <a:ln>
            <a:solidFill>
              <a:srgbClr val="E2BE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F83F1818-4FD7-3EB5-D068-AA9CF4B15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6805765" y="1687256"/>
            <a:ext cx="1526513" cy="2039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kstiruutu 51"/>
          <p:cNvSpPr txBox="1"/>
          <p:nvPr/>
        </p:nvSpPr>
        <p:spPr>
          <a:xfrm>
            <a:off x="154212" y="4439116"/>
            <a:ext cx="3780590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000000"/>
                </a:solidFill>
              </a:rPr>
              <a:t>Positiivisen verkkoviestinnän julistus</a:t>
            </a:r>
          </a:p>
        </p:txBody>
      </p:sp>
      <p:sp>
        <p:nvSpPr>
          <p:cNvPr id="53" name="Tekstiruutu 52"/>
          <p:cNvSpPr txBox="1"/>
          <p:nvPr/>
        </p:nvSpPr>
        <p:spPr>
          <a:xfrm>
            <a:off x="1765721" y="4799053"/>
            <a:ext cx="2423822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000000"/>
                </a:solidFill>
              </a:rPr>
              <a:t>Dis- ja </a:t>
            </a:r>
            <a:r>
              <a:rPr lang="fi-FI" dirty="0" err="1">
                <a:solidFill>
                  <a:srgbClr val="000000"/>
                </a:solidFill>
              </a:rPr>
              <a:t>misinformaatio</a:t>
            </a:r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59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720F82-63F1-1A03-0DC6-A7FC7E328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246" y="2224903"/>
            <a:ext cx="2061509" cy="2673760"/>
          </a:xfrm>
        </p:spPr>
        <p:txBody>
          <a:bodyPr anchor="ctr">
            <a:normAutofit/>
          </a:bodyPr>
          <a:lstStyle/>
          <a:p>
            <a:pPr algn="ctr"/>
            <a:r>
              <a:rPr lang="fi-FI" sz="3200" dirty="0">
                <a:solidFill>
                  <a:schemeClr val="bg1"/>
                </a:solidFill>
              </a:rPr>
              <a:t>Avoin hallinto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A5D0529F-81D0-EBD3-37B7-979B4EE90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21528" y="1513682"/>
            <a:ext cx="4148944" cy="4148944"/>
            <a:chOff x="4090644" y="1669102"/>
            <a:chExt cx="4148944" cy="4148944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24368CDE-7788-D5B6-D329-00C28F69F484}"/>
                </a:ext>
              </a:extLst>
            </p:cNvPr>
            <p:cNvSpPr/>
            <p:nvPr/>
          </p:nvSpPr>
          <p:spPr>
            <a:xfrm>
              <a:off x="4828128" y="1669102"/>
              <a:ext cx="1153911" cy="895856"/>
            </a:xfrm>
            <a:custGeom>
              <a:avLst/>
              <a:gdLst>
                <a:gd name="connsiteX0" fmla="*/ 1153911 w 1153911"/>
                <a:gd name="connsiteY0" fmla="*/ 0 h 895856"/>
                <a:gd name="connsiteX1" fmla="*/ 1153911 w 1153911"/>
                <a:gd name="connsiteY1" fmla="*/ 593570 h 895856"/>
                <a:gd name="connsiteX2" fmla="*/ 421605 w 1153911"/>
                <a:gd name="connsiteY2" fmla="*/ 895856 h 895856"/>
                <a:gd name="connsiteX3" fmla="*/ 0 w 1153911"/>
                <a:gd name="connsiteY3" fmla="*/ 475978 h 895856"/>
                <a:gd name="connsiteX4" fmla="*/ 1153911 w 1153911"/>
                <a:gd name="connsiteY4" fmla="*/ 0 h 8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911" h="895856">
                  <a:moveTo>
                    <a:pt x="1153911" y="0"/>
                  </a:moveTo>
                  <a:lnTo>
                    <a:pt x="1153911" y="593570"/>
                  </a:lnTo>
                  <a:cubicBezTo>
                    <a:pt x="885500" y="624424"/>
                    <a:pt x="633918" y="728207"/>
                    <a:pt x="421605" y="895856"/>
                  </a:cubicBezTo>
                  <a:lnTo>
                    <a:pt x="0" y="475978"/>
                  </a:lnTo>
                  <a:cubicBezTo>
                    <a:pt x="324295" y="202172"/>
                    <a:pt x="730365" y="34738"/>
                    <a:pt x="1153911" y="0"/>
                  </a:cubicBezTo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A829D62C-870F-9887-39F2-5D4989370AB7}"/>
                </a:ext>
              </a:extLst>
            </p:cNvPr>
            <p:cNvSpPr/>
            <p:nvPr/>
          </p:nvSpPr>
          <p:spPr>
            <a:xfrm>
              <a:off x="6347977" y="1669102"/>
              <a:ext cx="1154342" cy="895856"/>
            </a:xfrm>
            <a:custGeom>
              <a:avLst/>
              <a:gdLst>
                <a:gd name="connsiteX0" fmla="*/ 1154127 w 1154342"/>
                <a:gd name="connsiteY0" fmla="*/ 475978 h 895856"/>
                <a:gd name="connsiteX1" fmla="*/ 732522 w 1154342"/>
                <a:gd name="connsiteY1" fmla="*/ 895856 h 895856"/>
                <a:gd name="connsiteX2" fmla="*/ 0 w 1154342"/>
                <a:gd name="connsiteY2" fmla="*/ 593354 h 895856"/>
                <a:gd name="connsiteX3" fmla="*/ 0 w 1154342"/>
                <a:gd name="connsiteY3" fmla="*/ 0 h 895856"/>
                <a:gd name="connsiteX4" fmla="*/ 1154343 w 1154342"/>
                <a:gd name="connsiteY4" fmla="*/ 475978 h 8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342" h="895856">
                  <a:moveTo>
                    <a:pt x="1154127" y="475978"/>
                  </a:moveTo>
                  <a:lnTo>
                    <a:pt x="732522" y="895856"/>
                  </a:lnTo>
                  <a:cubicBezTo>
                    <a:pt x="519994" y="728207"/>
                    <a:pt x="268627" y="624424"/>
                    <a:pt x="0" y="593354"/>
                  </a:cubicBezTo>
                  <a:lnTo>
                    <a:pt x="0" y="0"/>
                  </a:lnTo>
                  <a:cubicBezTo>
                    <a:pt x="423547" y="34738"/>
                    <a:pt x="829401" y="202172"/>
                    <a:pt x="1154343" y="475978"/>
                  </a:cubicBezTo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5354F7E5-D0D9-BD72-3E21-08E5AA19F30C}"/>
                </a:ext>
              </a:extLst>
            </p:cNvPr>
            <p:cNvSpPr/>
            <p:nvPr/>
          </p:nvSpPr>
          <p:spPr>
            <a:xfrm>
              <a:off x="7343732" y="2406370"/>
              <a:ext cx="895856" cy="1154127"/>
            </a:xfrm>
            <a:custGeom>
              <a:avLst/>
              <a:gdLst>
                <a:gd name="connsiteX0" fmla="*/ 895640 w 895856"/>
                <a:gd name="connsiteY0" fmla="*/ 1154127 h 1154127"/>
                <a:gd name="connsiteX1" fmla="*/ 302287 w 895856"/>
                <a:gd name="connsiteY1" fmla="*/ 1154127 h 1154127"/>
                <a:gd name="connsiteX2" fmla="*/ 0 w 895856"/>
                <a:gd name="connsiteY2" fmla="*/ 421605 h 1154127"/>
                <a:gd name="connsiteX3" fmla="*/ 419879 w 895856"/>
                <a:gd name="connsiteY3" fmla="*/ 0 h 1154127"/>
                <a:gd name="connsiteX4" fmla="*/ 895856 w 895856"/>
                <a:gd name="connsiteY4" fmla="*/ 1154127 h 115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856" h="1154127">
                  <a:moveTo>
                    <a:pt x="895640" y="1154127"/>
                  </a:moveTo>
                  <a:lnTo>
                    <a:pt x="302287" y="1154127"/>
                  </a:lnTo>
                  <a:cubicBezTo>
                    <a:pt x="271432" y="885284"/>
                    <a:pt x="167434" y="633918"/>
                    <a:pt x="0" y="421605"/>
                  </a:cubicBezTo>
                  <a:lnTo>
                    <a:pt x="419879" y="0"/>
                  </a:lnTo>
                  <a:cubicBezTo>
                    <a:pt x="693469" y="324726"/>
                    <a:pt x="860902" y="730580"/>
                    <a:pt x="895856" y="1154127"/>
                  </a:cubicBezTo>
                </a:path>
              </a:pathLst>
            </a:custGeom>
            <a:solidFill>
              <a:srgbClr val="D73A4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42A99C2D-855A-0813-E295-4CC2FFCCC662}"/>
                </a:ext>
              </a:extLst>
            </p:cNvPr>
            <p:cNvSpPr/>
            <p:nvPr/>
          </p:nvSpPr>
          <p:spPr>
            <a:xfrm>
              <a:off x="4090644" y="2406586"/>
              <a:ext cx="895856" cy="1154126"/>
            </a:xfrm>
            <a:custGeom>
              <a:avLst/>
              <a:gdLst>
                <a:gd name="connsiteX0" fmla="*/ 895856 w 895856"/>
                <a:gd name="connsiteY0" fmla="*/ 421605 h 1154126"/>
                <a:gd name="connsiteX1" fmla="*/ 593570 w 895856"/>
                <a:gd name="connsiteY1" fmla="*/ 1154127 h 1154126"/>
                <a:gd name="connsiteX2" fmla="*/ 0 w 895856"/>
                <a:gd name="connsiteY2" fmla="*/ 1154127 h 1154126"/>
                <a:gd name="connsiteX3" fmla="*/ 475978 w 895856"/>
                <a:gd name="connsiteY3" fmla="*/ 0 h 1154126"/>
                <a:gd name="connsiteX4" fmla="*/ 895856 w 895856"/>
                <a:gd name="connsiteY4" fmla="*/ 421605 h 115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856" h="1154126">
                  <a:moveTo>
                    <a:pt x="895856" y="421605"/>
                  </a:moveTo>
                  <a:cubicBezTo>
                    <a:pt x="728207" y="633918"/>
                    <a:pt x="624424" y="885284"/>
                    <a:pt x="593570" y="1154127"/>
                  </a:cubicBezTo>
                  <a:lnTo>
                    <a:pt x="0" y="1154127"/>
                  </a:lnTo>
                  <a:cubicBezTo>
                    <a:pt x="34954" y="730796"/>
                    <a:pt x="202388" y="324726"/>
                    <a:pt x="475978" y="0"/>
                  </a:cubicBezTo>
                  <a:lnTo>
                    <a:pt x="895856" y="421605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12EF1D71-937E-91E8-546D-D37FBCC43819}"/>
                </a:ext>
              </a:extLst>
            </p:cNvPr>
            <p:cNvSpPr/>
            <p:nvPr/>
          </p:nvSpPr>
          <p:spPr>
            <a:xfrm>
              <a:off x="4090644" y="3926435"/>
              <a:ext cx="895640" cy="1153695"/>
            </a:xfrm>
            <a:custGeom>
              <a:avLst/>
              <a:gdLst>
                <a:gd name="connsiteX0" fmla="*/ 895641 w 895640"/>
                <a:gd name="connsiteY0" fmla="*/ 732306 h 1153695"/>
                <a:gd name="connsiteX1" fmla="*/ 475978 w 895640"/>
                <a:gd name="connsiteY1" fmla="*/ 1153695 h 1153695"/>
                <a:gd name="connsiteX2" fmla="*/ 0 w 895640"/>
                <a:gd name="connsiteY2" fmla="*/ 0 h 1153695"/>
                <a:gd name="connsiteX3" fmla="*/ 593570 w 895640"/>
                <a:gd name="connsiteY3" fmla="*/ 0 h 1153695"/>
                <a:gd name="connsiteX4" fmla="*/ 895641 w 895640"/>
                <a:gd name="connsiteY4" fmla="*/ 732306 h 115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640" h="1153695">
                  <a:moveTo>
                    <a:pt x="895641" y="732306"/>
                  </a:moveTo>
                  <a:lnTo>
                    <a:pt x="475978" y="1153695"/>
                  </a:lnTo>
                  <a:cubicBezTo>
                    <a:pt x="202388" y="829185"/>
                    <a:pt x="34954" y="423331"/>
                    <a:pt x="0" y="0"/>
                  </a:cubicBezTo>
                  <a:lnTo>
                    <a:pt x="593570" y="0"/>
                  </a:lnTo>
                  <a:cubicBezTo>
                    <a:pt x="624424" y="268412"/>
                    <a:pt x="727991" y="519994"/>
                    <a:pt x="895641" y="732306"/>
                  </a:cubicBezTo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F7FB4440-CCBC-3987-DE35-1E0DA3C08287}"/>
                </a:ext>
              </a:extLst>
            </p:cNvPr>
            <p:cNvSpPr/>
            <p:nvPr/>
          </p:nvSpPr>
          <p:spPr>
            <a:xfrm>
              <a:off x="4828128" y="4921975"/>
              <a:ext cx="1153911" cy="895856"/>
            </a:xfrm>
            <a:custGeom>
              <a:avLst/>
              <a:gdLst>
                <a:gd name="connsiteX0" fmla="*/ 1153911 w 1153911"/>
                <a:gd name="connsiteY0" fmla="*/ 302287 h 895856"/>
                <a:gd name="connsiteX1" fmla="*/ 1153911 w 1153911"/>
                <a:gd name="connsiteY1" fmla="*/ 895856 h 895856"/>
                <a:gd name="connsiteX2" fmla="*/ 0 w 1153911"/>
                <a:gd name="connsiteY2" fmla="*/ 419663 h 895856"/>
                <a:gd name="connsiteX3" fmla="*/ 421605 w 1153911"/>
                <a:gd name="connsiteY3" fmla="*/ 0 h 895856"/>
                <a:gd name="connsiteX4" fmla="*/ 1153911 w 1153911"/>
                <a:gd name="connsiteY4" fmla="*/ 302287 h 8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911" h="895856">
                  <a:moveTo>
                    <a:pt x="1153911" y="302287"/>
                  </a:moveTo>
                  <a:lnTo>
                    <a:pt x="1153911" y="895856"/>
                  </a:lnTo>
                  <a:cubicBezTo>
                    <a:pt x="730580" y="860903"/>
                    <a:pt x="324726" y="693469"/>
                    <a:pt x="0" y="419663"/>
                  </a:cubicBezTo>
                  <a:lnTo>
                    <a:pt x="421605" y="0"/>
                  </a:lnTo>
                  <a:cubicBezTo>
                    <a:pt x="634133" y="167650"/>
                    <a:pt x="885500" y="271432"/>
                    <a:pt x="1153911" y="302287"/>
                  </a:cubicBezTo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25D51CF1-8443-2CED-F84B-3970C8397221}"/>
                </a:ext>
              </a:extLst>
            </p:cNvPr>
            <p:cNvSpPr/>
            <p:nvPr/>
          </p:nvSpPr>
          <p:spPr>
            <a:xfrm>
              <a:off x="6347977" y="4922190"/>
              <a:ext cx="1154126" cy="895856"/>
            </a:xfrm>
            <a:custGeom>
              <a:avLst/>
              <a:gdLst>
                <a:gd name="connsiteX0" fmla="*/ 1154127 w 1154126"/>
                <a:gd name="connsiteY0" fmla="*/ 419663 h 895856"/>
                <a:gd name="connsiteX1" fmla="*/ 0 w 1154126"/>
                <a:gd name="connsiteY1" fmla="*/ 895856 h 895856"/>
                <a:gd name="connsiteX2" fmla="*/ 0 w 1154126"/>
                <a:gd name="connsiteY2" fmla="*/ 302502 h 895856"/>
                <a:gd name="connsiteX3" fmla="*/ 732522 w 1154126"/>
                <a:gd name="connsiteY3" fmla="*/ 0 h 895856"/>
                <a:gd name="connsiteX4" fmla="*/ 1153911 w 1154126"/>
                <a:gd name="connsiteY4" fmla="*/ 419663 h 8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126" h="895856">
                  <a:moveTo>
                    <a:pt x="1154127" y="419663"/>
                  </a:moveTo>
                  <a:cubicBezTo>
                    <a:pt x="829185" y="693469"/>
                    <a:pt x="423331" y="860902"/>
                    <a:pt x="0" y="895856"/>
                  </a:cubicBezTo>
                  <a:lnTo>
                    <a:pt x="0" y="302502"/>
                  </a:lnTo>
                  <a:cubicBezTo>
                    <a:pt x="268627" y="271432"/>
                    <a:pt x="520209" y="167649"/>
                    <a:pt x="732522" y="0"/>
                  </a:cubicBezTo>
                  <a:lnTo>
                    <a:pt x="1153911" y="419663"/>
                  </a:lnTo>
                  <a:close/>
                </a:path>
              </a:pathLst>
            </a:custGeom>
            <a:solidFill>
              <a:srgbClr val="E2BE8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1E991709-32DD-D168-4303-A733ACD56F29}"/>
                </a:ext>
              </a:extLst>
            </p:cNvPr>
            <p:cNvSpPr/>
            <p:nvPr/>
          </p:nvSpPr>
          <p:spPr>
            <a:xfrm>
              <a:off x="7343732" y="3926435"/>
              <a:ext cx="895640" cy="1153911"/>
            </a:xfrm>
            <a:custGeom>
              <a:avLst/>
              <a:gdLst>
                <a:gd name="connsiteX0" fmla="*/ 895640 w 895640"/>
                <a:gd name="connsiteY0" fmla="*/ 0 h 1153911"/>
                <a:gd name="connsiteX1" fmla="*/ 419663 w 895640"/>
                <a:gd name="connsiteY1" fmla="*/ 1153911 h 1153911"/>
                <a:gd name="connsiteX2" fmla="*/ 0 w 895640"/>
                <a:gd name="connsiteY2" fmla="*/ 732522 h 1153911"/>
                <a:gd name="connsiteX3" fmla="*/ 302071 w 895640"/>
                <a:gd name="connsiteY3" fmla="*/ 216 h 1153911"/>
                <a:gd name="connsiteX4" fmla="*/ 895640 w 895640"/>
                <a:gd name="connsiteY4" fmla="*/ 216 h 115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640" h="1153911">
                  <a:moveTo>
                    <a:pt x="895640" y="0"/>
                  </a:moveTo>
                  <a:cubicBezTo>
                    <a:pt x="860687" y="423331"/>
                    <a:pt x="693469" y="829185"/>
                    <a:pt x="419663" y="1153911"/>
                  </a:cubicBezTo>
                  <a:lnTo>
                    <a:pt x="0" y="732522"/>
                  </a:lnTo>
                  <a:cubicBezTo>
                    <a:pt x="167649" y="519994"/>
                    <a:pt x="271216" y="268627"/>
                    <a:pt x="302071" y="216"/>
                  </a:cubicBezTo>
                  <a:lnTo>
                    <a:pt x="895640" y="216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Tekstiruutu 16">
            <a:extLst>
              <a:ext uri="{FF2B5EF4-FFF2-40B4-BE49-F238E27FC236}">
                <a16:creationId xmlns:a16="http://schemas.microsoft.com/office/drawing/2014/main" id="{7B546314-C246-D058-1C33-54A6CFF27F65}"/>
              </a:ext>
            </a:extLst>
          </p:cNvPr>
          <p:cNvSpPr txBox="1"/>
          <p:nvPr/>
        </p:nvSpPr>
        <p:spPr>
          <a:xfrm>
            <a:off x="288916" y="1461430"/>
            <a:ext cx="27263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JULKISUUS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6043330-977C-79DB-C922-1161631FAD7D}"/>
              </a:ext>
            </a:extLst>
          </p:cNvPr>
          <p:cNvSpPr txBox="1"/>
          <p:nvPr/>
        </p:nvSpPr>
        <p:spPr>
          <a:xfrm>
            <a:off x="288916" y="2741603"/>
            <a:ext cx="27263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LUOTTAMUS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93DCA23-F37C-005C-0E41-43C1F542C279}"/>
              </a:ext>
            </a:extLst>
          </p:cNvPr>
          <p:cNvSpPr txBox="1"/>
          <p:nvPr/>
        </p:nvSpPr>
        <p:spPr>
          <a:xfrm>
            <a:off x="288916" y="4021776"/>
            <a:ext cx="27263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VIESTINTÄ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8E253A8A-F606-AF70-5388-FCA222964D75}"/>
              </a:ext>
            </a:extLst>
          </p:cNvPr>
          <p:cNvSpPr txBox="1"/>
          <p:nvPr/>
        </p:nvSpPr>
        <p:spPr>
          <a:xfrm>
            <a:off x="288916" y="5282714"/>
            <a:ext cx="27263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AVOIN DATA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2D675BF-E580-E3B2-DBB8-20052F9A0091}"/>
              </a:ext>
            </a:extLst>
          </p:cNvPr>
          <p:cNvSpPr txBox="1"/>
          <p:nvPr/>
        </p:nvSpPr>
        <p:spPr>
          <a:xfrm>
            <a:off x="8332278" y="1461430"/>
            <a:ext cx="37072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YMMÄRRETTÄVYYS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7F5ACA58-4D3E-7AF1-F8D4-7C3206D5995B}"/>
              </a:ext>
            </a:extLst>
          </p:cNvPr>
          <p:cNvSpPr txBox="1"/>
          <p:nvPr/>
        </p:nvSpPr>
        <p:spPr>
          <a:xfrm>
            <a:off x="8332278" y="2741603"/>
            <a:ext cx="37072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OSALLISUUS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F752B9D1-DE61-9273-FEF9-24B83D9BA758}"/>
              </a:ext>
            </a:extLst>
          </p:cNvPr>
          <p:cNvSpPr txBox="1"/>
          <p:nvPr/>
        </p:nvSpPr>
        <p:spPr>
          <a:xfrm>
            <a:off x="8332278" y="4021776"/>
            <a:ext cx="37072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AVOIN TOIMINT</a:t>
            </a:r>
            <a:r>
              <a:rPr kumimoji="0" lang="en-GB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</a:t>
            </a:r>
            <a:endParaRPr kumimoji="0" lang="fi-FI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4DACCC04-8591-EC71-7024-6AC8478D85C9}"/>
              </a:ext>
            </a:extLst>
          </p:cNvPr>
          <p:cNvSpPr txBox="1"/>
          <p:nvPr/>
        </p:nvSpPr>
        <p:spPr>
          <a:xfrm>
            <a:off x="6960589" y="5282714"/>
            <a:ext cx="507898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HALLINTO MAHDOLLISTAJANA</a:t>
            </a:r>
          </a:p>
        </p:txBody>
      </p:sp>
      <p:cxnSp>
        <p:nvCxnSpPr>
          <p:cNvPr id="22" name="Suora yhdysviiva 21">
            <a:extLst>
              <a:ext uri="{FF2B5EF4-FFF2-40B4-BE49-F238E27FC236}">
                <a16:creationId xmlns:a16="http://schemas.microsoft.com/office/drawing/2014/main" id="{7DA49DEE-BC3E-727C-3AFA-D438015A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916746" y="2911641"/>
            <a:ext cx="13711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22">
            <a:extLst>
              <a:ext uri="{FF2B5EF4-FFF2-40B4-BE49-F238E27FC236}">
                <a16:creationId xmlns:a16="http://schemas.microsoft.com/office/drawing/2014/main" id="{929CA74E-AA22-2256-B2B7-4DDB5D6B4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62726" y="4244496"/>
            <a:ext cx="1725171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4AF72F00-DA98-5048-01DB-CEF747ED7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916746" y="5552829"/>
            <a:ext cx="254559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327FF450-7323-CFD1-4B2E-3587A390B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46947" y="1687256"/>
            <a:ext cx="2815393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F87789B3-2E5A-A324-9A8A-6C8D1C04A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980208" y="2911641"/>
            <a:ext cx="1645055" cy="0"/>
          </a:xfrm>
          <a:prstGeom prst="line">
            <a:avLst/>
          </a:prstGeom>
          <a:ln>
            <a:solidFill>
              <a:srgbClr val="D73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87736865-8B99-FC62-8875-A2F02416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980208" y="4244496"/>
            <a:ext cx="68046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yhdysviiva 34">
            <a:extLst>
              <a:ext uri="{FF2B5EF4-FFF2-40B4-BE49-F238E27FC236}">
                <a16:creationId xmlns:a16="http://schemas.microsoft.com/office/drawing/2014/main" id="{DC5FAD38-7D34-BC0F-2897-2B5E9BB5C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53463" y="5552829"/>
            <a:ext cx="1516793" cy="0"/>
          </a:xfrm>
          <a:prstGeom prst="line">
            <a:avLst/>
          </a:prstGeom>
          <a:ln>
            <a:solidFill>
              <a:srgbClr val="E2BE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F83F1818-4FD7-3EB5-D068-AA9CF4B15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6805765" y="1687256"/>
            <a:ext cx="1526513" cy="2039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kstiruutu 53"/>
          <p:cNvSpPr txBox="1"/>
          <p:nvPr/>
        </p:nvSpPr>
        <p:spPr>
          <a:xfrm>
            <a:off x="1691776" y="2376727"/>
            <a:ext cx="1723011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000000"/>
                </a:solidFill>
              </a:rPr>
              <a:t>OECD-arviointi</a:t>
            </a:r>
          </a:p>
        </p:txBody>
      </p:sp>
      <p:sp>
        <p:nvSpPr>
          <p:cNvPr id="55" name="Tekstiruutu 54"/>
          <p:cNvSpPr txBox="1"/>
          <p:nvPr/>
        </p:nvSpPr>
        <p:spPr>
          <a:xfrm>
            <a:off x="208584" y="2385843"/>
            <a:ext cx="131929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000000"/>
                </a:solidFill>
              </a:rPr>
              <a:t>Dialogit</a:t>
            </a:r>
          </a:p>
        </p:txBody>
      </p:sp>
    </p:spTree>
    <p:extLst>
      <p:ext uri="{BB962C8B-B14F-4D97-AF65-F5344CB8AC3E}">
        <p14:creationId xmlns:p14="http://schemas.microsoft.com/office/powerpoint/2010/main" val="241820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720F82-63F1-1A03-0DC6-A7FC7E328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246" y="2224903"/>
            <a:ext cx="2061509" cy="2673760"/>
          </a:xfrm>
        </p:spPr>
        <p:txBody>
          <a:bodyPr anchor="ctr">
            <a:normAutofit/>
          </a:bodyPr>
          <a:lstStyle/>
          <a:p>
            <a:pPr algn="ctr"/>
            <a:r>
              <a:rPr lang="fi-FI" sz="3200" dirty="0">
                <a:solidFill>
                  <a:schemeClr val="bg1"/>
                </a:solidFill>
              </a:rPr>
              <a:t>Avoin hallinto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A5D0529F-81D0-EBD3-37B7-979B4EE90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21528" y="1513682"/>
            <a:ext cx="4148944" cy="4148944"/>
            <a:chOff x="4090644" y="1669102"/>
            <a:chExt cx="4148944" cy="4148944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24368CDE-7788-D5B6-D329-00C28F69F484}"/>
                </a:ext>
              </a:extLst>
            </p:cNvPr>
            <p:cNvSpPr/>
            <p:nvPr/>
          </p:nvSpPr>
          <p:spPr>
            <a:xfrm>
              <a:off x="4828128" y="1669102"/>
              <a:ext cx="1153911" cy="895856"/>
            </a:xfrm>
            <a:custGeom>
              <a:avLst/>
              <a:gdLst>
                <a:gd name="connsiteX0" fmla="*/ 1153911 w 1153911"/>
                <a:gd name="connsiteY0" fmla="*/ 0 h 895856"/>
                <a:gd name="connsiteX1" fmla="*/ 1153911 w 1153911"/>
                <a:gd name="connsiteY1" fmla="*/ 593570 h 895856"/>
                <a:gd name="connsiteX2" fmla="*/ 421605 w 1153911"/>
                <a:gd name="connsiteY2" fmla="*/ 895856 h 895856"/>
                <a:gd name="connsiteX3" fmla="*/ 0 w 1153911"/>
                <a:gd name="connsiteY3" fmla="*/ 475978 h 895856"/>
                <a:gd name="connsiteX4" fmla="*/ 1153911 w 1153911"/>
                <a:gd name="connsiteY4" fmla="*/ 0 h 8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911" h="895856">
                  <a:moveTo>
                    <a:pt x="1153911" y="0"/>
                  </a:moveTo>
                  <a:lnTo>
                    <a:pt x="1153911" y="593570"/>
                  </a:lnTo>
                  <a:cubicBezTo>
                    <a:pt x="885500" y="624424"/>
                    <a:pt x="633918" y="728207"/>
                    <a:pt x="421605" y="895856"/>
                  </a:cubicBezTo>
                  <a:lnTo>
                    <a:pt x="0" y="475978"/>
                  </a:lnTo>
                  <a:cubicBezTo>
                    <a:pt x="324295" y="202172"/>
                    <a:pt x="730365" y="34738"/>
                    <a:pt x="1153911" y="0"/>
                  </a:cubicBezTo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A829D62C-870F-9887-39F2-5D4989370AB7}"/>
                </a:ext>
              </a:extLst>
            </p:cNvPr>
            <p:cNvSpPr/>
            <p:nvPr/>
          </p:nvSpPr>
          <p:spPr>
            <a:xfrm>
              <a:off x="6347977" y="1669102"/>
              <a:ext cx="1154342" cy="895856"/>
            </a:xfrm>
            <a:custGeom>
              <a:avLst/>
              <a:gdLst>
                <a:gd name="connsiteX0" fmla="*/ 1154127 w 1154342"/>
                <a:gd name="connsiteY0" fmla="*/ 475978 h 895856"/>
                <a:gd name="connsiteX1" fmla="*/ 732522 w 1154342"/>
                <a:gd name="connsiteY1" fmla="*/ 895856 h 895856"/>
                <a:gd name="connsiteX2" fmla="*/ 0 w 1154342"/>
                <a:gd name="connsiteY2" fmla="*/ 593354 h 895856"/>
                <a:gd name="connsiteX3" fmla="*/ 0 w 1154342"/>
                <a:gd name="connsiteY3" fmla="*/ 0 h 895856"/>
                <a:gd name="connsiteX4" fmla="*/ 1154343 w 1154342"/>
                <a:gd name="connsiteY4" fmla="*/ 475978 h 8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342" h="895856">
                  <a:moveTo>
                    <a:pt x="1154127" y="475978"/>
                  </a:moveTo>
                  <a:lnTo>
                    <a:pt x="732522" y="895856"/>
                  </a:lnTo>
                  <a:cubicBezTo>
                    <a:pt x="519994" y="728207"/>
                    <a:pt x="268627" y="624424"/>
                    <a:pt x="0" y="593354"/>
                  </a:cubicBezTo>
                  <a:lnTo>
                    <a:pt x="0" y="0"/>
                  </a:lnTo>
                  <a:cubicBezTo>
                    <a:pt x="423547" y="34738"/>
                    <a:pt x="829401" y="202172"/>
                    <a:pt x="1154343" y="475978"/>
                  </a:cubicBezTo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5354F7E5-D0D9-BD72-3E21-08E5AA19F30C}"/>
                </a:ext>
              </a:extLst>
            </p:cNvPr>
            <p:cNvSpPr/>
            <p:nvPr/>
          </p:nvSpPr>
          <p:spPr>
            <a:xfrm>
              <a:off x="7343732" y="2406370"/>
              <a:ext cx="895856" cy="1154127"/>
            </a:xfrm>
            <a:custGeom>
              <a:avLst/>
              <a:gdLst>
                <a:gd name="connsiteX0" fmla="*/ 895640 w 895856"/>
                <a:gd name="connsiteY0" fmla="*/ 1154127 h 1154127"/>
                <a:gd name="connsiteX1" fmla="*/ 302287 w 895856"/>
                <a:gd name="connsiteY1" fmla="*/ 1154127 h 1154127"/>
                <a:gd name="connsiteX2" fmla="*/ 0 w 895856"/>
                <a:gd name="connsiteY2" fmla="*/ 421605 h 1154127"/>
                <a:gd name="connsiteX3" fmla="*/ 419879 w 895856"/>
                <a:gd name="connsiteY3" fmla="*/ 0 h 1154127"/>
                <a:gd name="connsiteX4" fmla="*/ 895856 w 895856"/>
                <a:gd name="connsiteY4" fmla="*/ 1154127 h 115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856" h="1154127">
                  <a:moveTo>
                    <a:pt x="895640" y="1154127"/>
                  </a:moveTo>
                  <a:lnTo>
                    <a:pt x="302287" y="1154127"/>
                  </a:lnTo>
                  <a:cubicBezTo>
                    <a:pt x="271432" y="885284"/>
                    <a:pt x="167434" y="633918"/>
                    <a:pt x="0" y="421605"/>
                  </a:cubicBezTo>
                  <a:lnTo>
                    <a:pt x="419879" y="0"/>
                  </a:lnTo>
                  <a:cubicBezTo>
                    <a:pt x="693469" y="324726"/>
                    <a:pt x="860902" y="730580"/>
                    <a:pt x="895856" y="1154127"/>
                  </a:cubicBezTo>
                </a:path>
              </a:pathLst>
            </a:custGeom>
            <a:solidFill>
              <a:srgbClr val="D73A4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42A99C2D-855A-0813-E295-4CC2FFCCC662}"/>
                </a:ext>
              </a:extLst>
            </p:cNvPr>
            <p:cNvSpPr/>
            <p:nvPr/>
          </p:nvSpPr>
          <p:spPr>
            <a:xfrm>
              <a:off x="4090644" y="2406586"/>
              <a:ext cx="895856" cy="1154126"/>
            </a:xfrm>
            <a:custGeom>
              <a:avLst/>
              <a:gdLst>
                <a:gd name="connsiteX0" fmla="*/ 895856 w 895856"/>
                <a:gd name="connsiteY0" fmla="*/ 421605 h 1154126"/>
                <a:gd name="connsiteX1" fmla="*/ 593570 w 895856"/>
                <a:gd name="connsiteY1" fmla="*/ 1154127 h 1154126"/>
                <a:gd name="connsiteX2" fmla="*/ 0 w 895856"/>
                <a:gd name="connsiteY2" fmla="*/ 1154127 h 1154126"/>
                <a:gd name="connsiteX3" fmla="*/ 475978 w 895856"/>
                <a:gd name="connsiteY3" fmla="*/ 0 h 1154126"/>
                <a:gd name="connsiteX4" fmla="*/ 895856 w 895856"/>
                <a:gd name="connsiteY4" fmla="*/ 421605 h 115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856" h="1154126">
                  <a:moveTo>
                    <a:pt x="895856" y="421605"/>
                  </a:moveTo>
                  <a:cubicBezTo>
                    <a:pt x="728207" y="633918"/>
                    <a:pt x="624424" y="885284"/>
                    <a:pt x="593570" y="1154127"/>
                  </a:cubicBezTo>
                  <a:lnTo>
                    <a:pt x="0" y="1154127"/>
                  </a:lnTo>
                  <a:cubicBezTo>
                    <a:pt x="34954" y="730796"/>
                    <a:pt x="202388" y="324726"/>
                    <a:pt x="475978" y="0"/>
                  </a:cubicBezTo>
                  <a:lnTo>
                    <a:pt x="895856" y="421605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12EF1D71-937E-91E8-546D-D37FBCC43819}"/>
                </a:ext>
              </a:extLst>
            </p:cNvPr>
            <p:cNvSpPr/>
            <p:nvPr/>
          </p:nvSpPr>
          <p:spPr>
            <a:xfrm>
              <a:off x="4090644" y="3926435"/>
              <a:ext cx="895640" cy="1153695"/>
            </a:xfrm>
            <a:custGeom>
              <a:avLst/>
              <a:gdLst>
                <a:gd name="connsiteX0" fmla="*/ 895641 w 895640"/>
                <a:gd name="connsiteY0" fmla="*/ 732306 h 1153695"/>
                <a:gd name="connsiteX1" fmla="*/ 475978 w 895640"/>
                <a:gd name="connsiteY1" fmla="*/ 1153695 h 1153695"/>
                <a:gd name="connsiteX2" fmla="*/ 0 w 895640"/>
                <a:gd name="connsiteY2" fmla="*/ 0 h 1153695"/>
                <a:gd name="connsiteX3" fmla="*/ 593570 w 895640"/>
                <a:gd name="connsiteY3" fmla="*/ 0 h 1153695"/>
                <a:gd name="connsiteX4" fmla="*/ 895641 w 895640"/>
                <a:gd name="connsiteY4" fmla="*/ 732306 h 115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640" h="1153695">
                  <a:moveTo>
                    <a:pt x="895641" y="732306"/>
                  </a:moveTo>
                  <a:lnTo>
                    <a:pt x="475978" y="1153695"/>
                  </a:lnTo>
                  <a:cubicBezTo>
                    <a:pt x="202388" y="829185"/>
                    <a:pt x="34954" y="423331"/>
                    <a:pt x="0" y="0"/>
                  </a:cubicBezTo>
                  <a:lnTo>
                    <a:pt x="593570" y="0"/>
                  </a:lnTo>
                  <a:cubicBezTo>
                    <a:pt x="624424" y="268412"/>
                    <a:pt x="727991" y="519994"/>
                    <a:pt x="895641" y="732306"/>
                  </a:cubicBezTo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F7FB4440-CCBC-3987-DE35-1E0DA3C08287}"/>
                </a:ext>
              </a:extLst>
            </p:cNvPr>
            <p:cNvSpPr/>
            <p:nvPr/>
          </p:nvSpPr>
          <p:spPr>
            <a:xfrm>
              <a:off x="4828128" y="4921975"/>
              <a:ext cx="1153911" cy="895856"/>
            </a:xfrm>
            <a:custGeom>
              <a:avLst/>
              <a:gdLst>
                <a:gd name="connsiteX0" fmla="*/ 1153911 w 1153911"/>
                <a:gd name="connsiteY0" fmla="*/ 302287 h 895856"/>
                <a:gd name="connsiteX1" fmla="*/ 1153911 w 1153911"/>
                <a:gd name="connsiteY1" fmla="*/ 895856 h 895856"/>
                <a:gd name="connsiteX2" fmla="*/ 0 w 1153911"/>
                <a:gd name="connsiteY2" fmla="*/ 419663 h 895856"/>
                <a:gd name="connsiteX3" fmla="*/ 421605 w 1153911"/>
                <a:gd name="connsiteY3" fmla="*/ 0 h 895856"/>
                <a:gd name="connsiteX4" fmla="*/ 1153911 w 1153911"/>
                <a:gd name="connsiteY4" fmla="*/ 302287 h 8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911" h="895856">
                  <a:moveTo>
                    <a:pt x="1153911" y="302287"/>
                  </a:moveTo>
                  <a:lnTo>
                    <a:pt x="1153911" y="895856"/>
                  </a:lnTo>
                  <a:cubicBezTo>
                    <a:pt x="730580" y="860903"/>
                    <a:pt x="324726" y="693469"/>
                    <a:pt x="0" y="419663"/>
                  </a:cubicBezTo>
                  <a:lnTo>
                    <a:pt x="421605" y="0"/>
                  </a:lnTo>
                  <a:cubicBezTo>
                    <a:pt x="634133" y="167650"/>
                    <a:pt x="885500" y="271432"/>
                    <a:pt x="1153911" y="302287"/>
                  </a:cubicBezTo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25D51CF1-8443-2CED-F84B-3970C8397221}"/>
                </a:ext>
              </a:extLst>
            </p:cNvPr>
            <p:cNvSpPr/>
            <p:nvPr/>
          </p:nvSpPr>
          <p:spPr>
            <a:xfrm>
              <a:off x="6347977" y="4922190"/>
              <a:ext cx="1154126" cy="895856"/>
            </a:xfrm>
            <a:custGeom>
              <a:avLst/>
              <a:gdLst>
                <a:gd name="connsiteX0" fmla="*/ 1154127 w 1154126"/>
                <a:gd name="connsiteY0" fmla="*/ 419663 h 895856"/>
                <a:gd name="connsiteX1" fmla="*/ 0 w 1154126"/>
                <a:gd name="connsiteY1" fmla="*/ 895856 h 895856"/>
                <a:gd name="connsiteX2" fmla="*/ 0 w 1154126"/>
                <a:gd name="connsiteY2" fmla="*/ 302502 h 895856"/>
                <a:gd name="connsiteX3" fmla="*/ 732522 w 1154126"/>
                <a:gd name="connsiteY3" fmla="*/ 0 h 895856"/>
                <a:gd name="connsiteX4" fmla="*/ 1153911 w 1154126"/>
                <a:gd name="connsiteY4" fmla="*/ 419663 h 8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126" h="895856">
                  <a:moveTo>
                    <a:pt x="1154127" y="419663"/>
                  </a:moveTo>
                  <a:cubicBezTo>
                    <a:pt x="829185" y="693469"/>
                    <a:pt x="423331" y="860902"/>
                    <a:pt x="0" y="895856"/>
                  </a:cubicBezTo>
                  <a:lnTo>
                    <a:pt x="0" y="302502"/>
                  </a:lnTo>
                  <a:cubicBezTo>
                    <a:pt x="268627" y="271432"/>
                    <a:pt x="520209" y="167649"/>
                    <a:pt x="732522" y="0"/>
                  </a:cubicBezTo>
                  <a:lnTo>
                    <a:pt x="1153911" y="419663"/>
                  </a:lnTo>
                  <a:close/>
                </a:path>
              </a:pathLst>
            </a:custGeom>
            <a:solidFill>
              <a:srgbClr val="E2BE8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1E991709-32DD-D168-4303-A733ACD56F29}"/>
                </a:ext>
              </a:extLst>
            </p:cNvPr>
            <p:cNvSpPr/>
            <p:nvPr/>
          </p:nvSpPr>
          <p:spPr>
            <a:xfrm>
              <a:off x="7343732" y="3926435"/>
              <a:ext cx="895640" cy="1153911"/>
            </a:xfrm>
            <a:custGeom>
              <a:avLst/>
              <a:gdLst>
                <a:gd name="connsiteX0" fmla="*/ 895640 w 895640"/>
                <a:gd name="connsiteY0" fmla="*/ 0 h 1153911"/>
                <a:gd name="connsiteX1" fmla="*/ 419663 w 895640"/>
                <a:gd name="connsiteY1" fmla="*/ 1153911 h 1153911"/>
                <a:gd name="connsiteX2" fmla="*/ 0 w 895640"/>
                <a:gd name="connsiteY2" fmla="*/ 732522 h 1153911"/>
                <a:gd name="connsiteX3" fmla="*/ 302071 w 895640"/>
                <a:gd name="connsiteY3" fmla="*/ 216 h 1153911"/>
                <a:gd name="connsiteX4" fmla="*/ 895640 w 895640"/>
                <a:gd name="connsiteY4" fmla="*/ 216 h 115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640" h="1153911">
                  <a:moveTo>
                    <a:pt x="895640" y="0"/>
                  </a:moveTo>
                  <a:cubicBezTo>
                    <a:pt x="860687" y="423331"/>
                    <a:pt x="693469" y="829185"/>
                    <a:pt x="419663" y="1153911"/>
                  </a:cubicBezTo>
                  <a:lnTo>
                    <a:pt x="0" y="732522"/>
                  </a:lnTo>
                  <a:cubicBezTo>
                    <a:pt x="167649" y="519994"/>
                    <a:pt x="271216" y="268627"/>
                    <a:pt x="302071" y="216"/>
                  </a:cubicBezTo>
                  <a:lnTo>
                    <a:pt x="895640" y="216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Tekstiruutu 16">
            <a:extLst>
              <a:ext uri="{FF2B5EF4-FFF2-40B4-BE49-F238E27FC236}">
                <a16:creationId xmlns:a16="http://schemas.microsoft.com/office/drawing/2014/main" id="{7B546314-C246-D058-1C33-54A6CFF27F65}"/>
              </a:ext>
            </a:extLst>
          </p:cNvPr>
          <p:cNvSpPr txBox="1"/>
          <p:nvPr/>
        </p:nvSpPr>
        <p:spPr>
          <a:xfrm>
            <a:off x="288916" y="1461430"/>
            <a:ext cx="27263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JULKISUUS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6043330-977C-79DB-C922-1161631FAD7D}"/>
              </a:ext>
            </a:extLst>
          </p:cNvPr>
          <p:cNvSpPr txBox="1"/>
          <p:nvPr/>
        </p:nvSpPr>
        <p:spPr>
          <a:xfrm>
            <a:off x="288916" y="2741603"/>
            <a:ext cx="27263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LUOTTAMUS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93DCA23-F37C-005C-0E41-43C1F542C279}"/>
              </a:ext>
            </a:extLst>
          </p:cNvPr>
          <p:cNvSpPr txBox="1"/>
          <p:nvPr/>
        </p:nvSpPr>
        <p:spPr>
          <a:xfrm>
            <a:off x="288916" y="4021776"/>
            <a:ext cx="27263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VIESTINTÄ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8E253A8A-F606-AF70-5388-FCA222964D75}"/>
              </a:ext>
            </a:extLst>
          </p:cNvPr>
          <p:cNvSpPr txBox="1"/>
          <p:nvPr/>
        </p:nvSpPr>
        <p:spPr>
          <a:xfrm>
            <a:off x="288916" y="5282714"/>
            <a:ext cx="27263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AVOIN DATA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2D675BF-E580-E3B2-DBB8-20052F9A0091}"/>
              </a:ext>
            </a:extLst>
          </p:cNvPr>
          <p:cNvSpPr txBox="1"/>
          <p:nvPr/>
        </p:nvSpPr>
        <p:spPr>
          <a:xfrm>
            <a:off x="8332278" y="1461430"/>
            <a:ext cx="37072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YMMÄRRETTÄVYYS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7F5ACA58-4D3E-7AF1-F8D4-7C3206D5995B}"/>
              </a:ext>
            </a:extLst>
          </p:cNvPr>
          <p:cNvSpPr txBox="1"/>
          <p:nvPr/>
        </p:nvSpPr>
        <p:spPr>
          <a:xfrm>
            <a:off x="8332278" y="2741603"/>
            <a:ext cx="37072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OSALLISUUS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F752B9D1-DE61-9273-FEF9-24B83D9BA758}"/>
              </a:ext>
            </a:extLst>
          </p:cNvPr>
          <p:cNvSpPr txBox="1"/>
          <p:nvPr/>
        </p:nvSpPr>
        <p:spPr>
          <a:xfrm>
            <a:off x="8332278" y="4021776"/>
            <a:ext cx="37072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AVOIN TOIMINT</a:t>
            </a:r>
            <a:r>
              <a:rPr kumimoji="0" lang="en-GB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</a:t>
            </a:r>
            <a:endParaRPr kumimoji="0" lang="fi-FI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4DACCC04-8591-EC71-7024-6AC8478D85C9}"/>
              </a:ext>
            </a:extLst>
          </p:cNvPr>
          <p:cNvSpPr txBox="1"/>
          <p:nvPr/>
        </p:nvSpPr>
        <p:spPr>
          <a:xfrm>
            <a:off x="6960589" y="5282714"/>
            <a:ext cx="507898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HALLINTO MAHDOLLISTAJANA</a:t>
            </a:r>
          </a:p>
        </p:txBody>
      </p:sp>
      <p:cxnSp>
        <p:nvCxnSpPr>
          <p:cNvPr id="22" name="Suora yhdysviiva 21">
            <a:extLst>
              <a:ext uri="{FF2B5EF4-FFF2-40B4-BE49-F238E27FC236}">
                <a16:creationId xmlns:a16="http://schemas.microsoft.com/office/drawing/2014/main" id="{7DA49DEE-BC3E-727C-3AFA-D438015A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916746" y="2911641"/>
            <a:ext cx="13711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22">
            <a:extLst>
              <a:ext uri="{FF2B5EF4-FFF2-40B4-BE49-F238E27FC236}">
                <a16:creationId xmlns:a16="http://schemas.microsoft.com/office/drawing/2014/main" id="{929CA74E-AA22-2256-B2B7-4DDB5D6B4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62726" y="4244496"/>
            <a:ext cx="1725171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4AF72F00-DA98-5048-01DB-CEF747ED7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916746" y="5552829"/>
            <a:ext cx="254559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327FF450-7323-CFD1-4B2E-3587A390B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46947" y="1687256"/>
            <a:ext cx="2815393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F87789B3-2E5A-A324-9A8A-6C8D1C04A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980208" y="2911641"/>
            <a:ext cx="1645055" cy="0"/>
          </a:xfrm>
          <a:prstGeom prst="line">
            <a:avLst/>
          </a:prstGeom>
          <a:ln>
            <a:solidFill>
              <a:srgbClr val="D73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87736865-8B99-FC62-8875-A2F02416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980208" y="4244496"/>
            <a:ext cx="68046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yhdysviiva 34">
            <a:extLst>
              <a:ext uri="{FF2B5EF4-FFF2-40B4-BE49-F238E27FC236}">
                <a16:creationId xmlns:a16="http://schemas.microsoft.com/office/drawing/2014/main" id="{DC5FAD38-7D34-BC0F-2897-2B5E9BB5C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53463" y="5552829"/>
            <a:ext cx="1516793" cy="0"/>
          </a:xfrm>
          <a:prstGeom prst="line">
            <a:avLst/>
          </a:prstGeom>
          <a:ln>
            <a:solidFill>
              <a:srgbClr val="E2BE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F83F1818-4FD7-3EB5-D068-AA9CF4B15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6805765" y="1687256"/>
            <a:ext cx="1526513" cy="2039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iruutu 27"/>
          <p:cNvSpPr txBox="1"/>
          <p:nvPr/>
        </p:nvSpPr>
        <p:spPr>
          <a:xfrm>
            <a:off x="1918158" y="896532"/>
            <a:ext cx="1880837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000000"/>
                </a:solidFill>
              </a:rPr>
              <a:t>Avoimuusrekisteri</a:t>
            </a:r>
          </a:p>
        </p:txBody>
      </p:sp>
      <p:sp>
        <p:nvSpPr>
          <p:cNvPr id="29" name="Tekstiruutu 28"/>
          <p:cNvSpPr txBox="1"/>
          <p:nvPr/>
        </p:nvSpPr>
        <p:spPr>
          <a:xfrm>
            <a:off x="252766" y="905928"/>
            <a:ext cx="1439010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000000"/>
                </a:solidFill>
              </a:rPr>
              <a:t>Julkisuuslaki</a:t>
            </a:r>
          </a:p>
        </p:txBody>
      </p:sp>
      <p:sp>
        <p:nvSpPr>
          <p:cNvPr id="30" name="Tekstiruutu 29"/>
          <p:cNvSpPr txBox="1"/>
          <p:nvPr/>
        </p:nvSpPr>
        <p:spPr>
          <a:xfrm>
            <a:off x="6731635" y="536019"/>
            <a:ext cx="1360447" cy="38244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000000"/>
                </a:solidFill>
              </a:rPr>
              <a:t>Selkeä kieli</a:t>
            </a:r>
          </a:p>
        </p:txBody>
      </p:sp>
      <p:sp>
        <p:nvSpPr>
          <p:cNvPr id="31" name="Tekstiruutu 30"/>
          <p:cNvSpPr txBox="1"/>
          <p:nvPr/>
        </p:nvSpPr>
        <p:spPr>
          <a:xfrm>
            <a:off x="8170256" y="537089"/>
            <a:ext cx="207784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000000"/>
                </a:solidFill>
              </a:rPr>
              <a:t>Selkokieli (</a:t>
            </a:r>
            <a:r>
              <a:rPr lang="fi-FI" dirty="0" err="1">
                <a:solidFill>
                  <a:srgbClr val="000000"/>
                </a:solidFill>
              </a:rPr>
              <a:t>eOppiva</a:t>
            </a:r>
            <a:r>
              <a:rPr lang="fi-FI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2" name="Tekstiruutu 31"/>
          <p:cNvSpPr txBox="1"/>
          <p:nvPr/>
        </p:nvSpPr>
        <p:spPr>
          <a:xfrm>
            <a:off x="10300259" y="536019"/>
            <a:ext cx="1596290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000000"/>
                </a:solidFill>
              </a:rPr>
              <a:t>Visualisoinnit</a:t>
            </a:r>
          </a:p>
        </p:txBody>
      </p:sp>
      <p:sp>
        <p:nvSpPr>
          <p:cNvPr id="37" name="Tekstiruutu 36"/>
          <p:cNvSpPr txBox="1"/>
          <p:nvPr/>
        </p:nvSpPr>
        <p:spPr>
          <a:xfrm>
            <a:off x="8865705" y="1000667"/>
            <a:ext cx="3030844" cy="36995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000000"/>
                </a:solidFill>
              </a:rPr>
              <a:t>Saavutettavuus-osaaminen</a:t>
            </a:r>
          </a:p>
        </p:txBody>
      </p:sp>
      <p:sp>
        <p:nvSpPr>
          <p:cNvPr id="38" name="Tekstiruutu 37"/>
          <p:cNvSpPr txBox="1"/>
          <p:nvPr/>
        </p:nvSpPr>
        <p:spPr>
          <a:xfrm>
            <a:off x="7046277" y="2516501"/>
            <a:ext cx="2352906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000000"/>
                </a:solidFill>
              </a:rPr>
              <a:t>Vanhusneuvostopäivä</a:t>
            </a:r>
          </a:p>
        </p:txBody>
      </p:sp>
      <p:sp>
        <p:nvSpPr>
          <p:cNvPr id="39" name="Tekstiruutu 38"/>
          <p:cNvSpPr txBox="1"/>
          <p:nvPr/>
        </p:nvSpPr>
        <p:spPr>
          <a:xfrm>
            <a:off x="7277898" y="2871750"/>
            <a:ext cx="2427245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000000"/>
                </a:solidFill>
              </a:rPr>
              <a:t>Vammaisneuvostopäivä</a:t>
            </a:r>
          </a:p>
        </p:txBody>
      </p:sp>
      <p:sp>
        <p:nvSpPr>
          <p:cNvPr id="40" name="Tekstiruutu 39"/>
          <p:cNvSpPr txBox="1"/>
          <p:nvPr/>
        </p:nvSpPr>
        <p:spPr>
          <a:xfrm>
            <a:off x="7544255" y="3228732"/>
            <a:ext cx="2481146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000000"/>
                </a:solidFill>
              </a:rPr>
              <a:t>Lapsen oikeuksien päivä</a:t>
            </a:r>
          </a:p>
        </p:txBody>
      </p:sp>
      <p:sp>
        <p:nvSpPr>
          <p:cNvPr id="41" name="Tekstiruutu 40"/>
          <p:cNvSpPr txBox="1"/>
          <p:nvPr/>
        </p:nvSpPr>
        <p:spPr>
          <a:xfrm>
            <a:off x="10536102" y="3229450"/>
            <a:ext cx="1360447" cy="38244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000000"/>
                </a:solidFill>
              </a:rPr>
              <a:t>Dialogit</a:t>
            </a:r>
          </a:p>
        </p:txBody>
      </p:sp>
      <p:sp>
        <p:nvSpPr>
          <p:cNvPr id="42" name="Tekstiruutu 41"/>
          <p:cNvSpPr txBox="1"/>
          <p:nvPr/>
        </p:nvSpPr>
        <p:spPr>
          <a:xfrm>
            <a:off x="6135671" y="4144819"/>
            <a:ext cx="2485608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000000"/>
                </a:solidFill>
              </a:rPr>
              <a:t>Tukipaketti virkamiehille</a:t>
            </a:r>
          </a:p>
        </p:txBody>
      </p:sp>
      <p:sp>
        <p:nvSpPr>
          <p:cNvPr id="43" name="Tekstiruutu 42"/>
          <p:cNvSpPr txBox="1"/>
          <p:nvPr/>
        </p:nvSpPr>
        <p:spPr>
          <a:xfrm>
            <a:off x="7198397" y="4535537"/>
            <a:ext cx="2996707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000000"/>
                </a:solidFill>
              </a:rPr>
              <a:t>Avoimuuspeli organisaatioille</a:t>
            </a:r>
          </a:p>
        </p:txBody>
      </p:sp>
      <p:sp>
        <p:nvSpPr>
          <p:cNvPr id="44" name="Tekstiruutu 43"/>
          <p:cNvSpPr txBox="1"/>
          <p:nvPr/>
        </p:nvSpPr>
        <p:spPr>
          <a:xfrm>
            <a:off x="8114715" y="4898202"/>
            <a:ext cx="2822371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000000"/>
                </a:solidFill>
              </a:rPr>
              <a:t>Avoimuus-</a:t>
            </a:r>
            <a:r>
              <a:rPr lang="fi-FI" dirty="0" err="1">
                <a:solidFill>
                  <a:srgbClr val="000000"/>
                </a:solidFill>
              </a:rPr>
              <a:t>eOppiva</a:t>
            </a:r>
            <a:r>
              <a:rPr lang="fi-FI" dirty="0">
                <a:solidFill>
                  <a:srgbClr val="000000"/>
                </a:solidFill>
              </a:rPr>
              <a:t>-koulutus</a:t>
            </a:r>
          </a:p>
        </p:txBody>
      </p:sp>
      <p:sp>
        <p:nvSpPr>
          <p:cNvPr id="45" name="Tekstiruutu 44"/>
          <p:cNvSpPr txBox="1"/>
          <p:nvPr/>
        </p:nvSpPr>
        <p:spPr>
          <a:xfrm>
            <a:off x="6954974" y="6268400"/>
            <a:ext cx="273093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000000"/>
                </a:solidFill>
              </a:rPr>
              <a:t>Kansalaisjärjestöakatemiat</a:t>
            </a:r>
          </a:p>
        </p:txBody>
      </p:sp>
      <p:sp>
        <p:nvSpPr>
          <p:cNvPr id="46" name="Tekstiruutu 45"/>
          <p:cNvSpPr txBox="1"/>
          <p:nvPr/>
        </p:nvSpPr>
        <p:spPr>
          <a:xfrm>
            <a:off x="9761292" y="6256865"/>
            <a:ext cx="217820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 err="1">
                <a:solidFill>
                  <a:srgbClr val="000000"/>
                </a:solidFill>
              </a:rPr>
              <a:t>Civic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Space</a:t>
            </a:r>
            <a:r>
              <a:rPr lang="fi-FI" dirty="0">
                <a:solidFill>
                  <a:srgbClr val="000000"/>
                </a:solidFill>
              </a:rPr>
              <a:t> -arviointi</a:t>
            </a:r>
          </a:p>
        </p:txBody>
      </p:sp>
      <p:sp>
        <p:nvSpPr>
          <p:cNvPr id="47" name="Tekstiruutu 46"/>
          <p:cNvSpPr txBox="1"/>
          <p:nvPr/>
        </p:nvSpPr>
        <p:spPr>
          <a:xfrm>
            <a:off x="230276" y="5839724"/>
            <a:ext cx="2784990" cy="92333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000000"/>
                </a:solidFill>
              </a:rPr>
              <a:t>Tutki-sivustot </a:t>
            </a:r>
          </a:p>
          <a:p>
            <a:pPr algn="ctr"/>
            <a:r>
              <a:rPr lang="fi-FI" dirty="0">
                <a:solidFill>
                  <a:srgbClr val="000000"/>
                </a:solidFill>
              </a:rPr>
              <a:t>(hankintoja, hallintoa, kuntia, budjettia)</a:t>
            </a:r>
          </a:p>
        </p:txBody>
      </p:sp>
      <p:sp>
        <p:nvSpPr>
          <p:cNvPr id="50" name="Tekstiruutu 49"/>
          <p:cNvSpPr txBox="1"/>
          <p:nvPr/>
        </p:nvSpPr>
        <p:spPr>
          <a:xfrm>
            <a:off x="3187010" y="5669091"/>
            <a:ext cx="1878236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000000"/>
                </a:solidFill>
              </a:rPr>
              <a:t>AI-etiikka</a:t>
            </a:r>
          </a:p>
        </p:txBody>
      </p:sp>
      <p:sp>
        <p:nvSpPr>
          <p:cNvPr id="51" name="Tekstiruutu 50"/>
          <p:cNvSpPr txBox="1"/>
          <p:nvPr/>
        </p:nvSpPr>
        <p:spPr>
          <a:xfrm>
            <a:off x="3163965" y="6106675"/>
            <a:ext cx="1901281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 err="1">
                <a:solidFill>
                  <a:srgbClr val="000000"/>
                </a:solidFill>
              </a:rPr>
              <a:t>Laatukriteetit</a:t>
            </a:r>
            <a:r>
              <a:rPr lang="fi-FI" dirty="0">
                <a:solidFill>
                  <a:srgbClr val="000000"/>
                </a:solidFill>
              </a:rPr>
              <a:t> ja Pelisäännöt</a:t>
            </a:r>
          </a:p>
        </p:txBody>
      </p:sp>
      <p:sp>
        <p:nvSpPr>
          <p:cNvPr id="52" name="Tekstiruutu 51"/>
          <p:cNvSpPr txBox="1"/>
          <p:nvPr/>
        </p:nvSpPr>
        <p:spPr>
          <a:xfrm>
            <a:off x="154212" y="4439116"/>
            <a:ext cx="3780590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000000"/>
                </a:solidFill>
              </a:rPr>
              <a:t>Positiivisen verkkoviestinnän julistus</a:t>
            </a:r>
          </a:p>
        </p:txBody>
      </p:sp>
      <p:sp>
        <p:nvSpPr>
          <p:cNvPr id="53" name="Tekstiruutu 52"/>
          <p:cNvSpPr txBox="1"/>
          <p:nvPr/>
        </p:nvSpPr>
        <p:spPr>
          <a:xfrm>
            <a:off x="1765721" y="4799053"/>
            <a:ext cx="2423822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000000"/>
                </a:solidFill>
              </a:rPr>
              <a:t>Dis- ja </a:t>
            </a:r>
            <a:r>
              <a:rPr lang="fi-FI" dirty="0" err="1">
                <a:solidFill>
                  <a:srgbClr val="000000"/>
                </a:solidFill>
              </a:rPr>
              <a:t>misinformaatio</a:t>
            </a:r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54" name="Tekstiruutu 53"/>
          <p:cNvSpPr txBox="1"/>
          <p:nvPr/>
        </p:nvSpPr>
        <p:spPr>
          <a:xfrm>
            <a:off x="1691776" y="2376727"/>
            <a:ext cx="1723011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000000"/>
                </a:solidFill>
              </a:rPr>
              <a:t>OECD-arviointi</a:t>
            </a:r>
          </a:p>
        </p:txBody>
      </p:sp>
      <p:sp>
        <p:nvSpPr>
          <p:cNvPr id="55" name="Tekstiruutu 54"/>
          <p:cNvSpPr txBox="1"/>
          <p:nvPr/>
        </p:nvSpPr>
        <p:spPr>
          <a:xfrm>
            <a:off x="208584" y="2385843"/>
            <a:ext cx="131929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000000"/>
                </a:solidFill>
              </a:rPr>
              <a:t>Dialogit</a:t>
            </a:r>
          </a:p>
        </p:txBody>
      </p:sp>
    </p:spTree>
    <p:extLst>
      <p:ext uri="{BB962C8B-B14F-4D97-AF65-F5344CB8AC3E}">
        <p14:creationId xmlns:p14="http://schemas.microsoft.com/office/powerpoint/2010/main" val="258142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/>
        </p:nvSpPr>
        <p:spPr>
          <a:xfrm>
            <a:off x="1" y="0"/>
            <a:ext cx="12192000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i-FI" sz="2500" b="1" dirty="0">
                <a:solidFill>
                  <a:srgbClr val="00B0F0"/>
                </a:solidFill>
              </a:rPr>
              <a:t>Julkisuus</a:t>
            </a:r>
            <a:r>
              <a:rPr lang="fi-FI" sz="2500" dirty="0"/>
              <a:t> - Julkisuusperiaate merkitsee oikeutta saada tietoja viranomaisten toiminnasta.</a:t>
            </a:r>
          </a:p>
          <a:p>
            <a:pPr>
              <a:spcAft>
                <a:spcPts val="1200"/>
              </a:spcAft>
            </a:pPr>
            <a:r>
              <a:rPr lang="fi-FI" sz="2500" b="1" dirty="0">
                <a:solidFill>
                  <a:srgbClr val="FAF36C"/>
                </a:solidFill>
              </a:rPr>
              <a:t>Ymmärrettävyys</a:t>
            </a:r>
            <a:r>
              <a:rPr lang="fi-FI" sz="2500" b="1" dirty="0"/>
              <a:t> </a:t>
            </a:r>
            <a:r>
              <a:rPr lang="fi-FI" sz="2500" dirty="0"/>
              <a:t>- Hallinnon tekstit, palvelut ja uudistukset ovat selkeitä ja ymmärrettäviä.</a:t>
            </a:r>
          </a:p>
          <a:p>
            <a:pPr>
              <a:spcAft>
                <a:spcPts val="1200"/>
              </a:spcAft>
            </a:pPr>
            <a:r>
              <a:rPr lang="fi-FI" sz="2500" b="1" dirty="0">
                <a:solidFill>
                  <a:schemeClr val="accent1">
                    <a:lumMod val="75000"/>
                  </a:schemeClr>
                </a:solidFill>
              </a:rPr>
              <a:t>Osallisuus</a:t>
            </a:r>
            <a:r>
              <a:rPr lang="fi-FI" sz="2500" dirty="0"/>
              <a:t> - Kaikilla halukkailla on mahdollisuus osallistua asioiden valmisteluun ja kehittämiseen - ja hallinto on vastaanottavainen uusille ideoille, vaatimuksille ja tarpeille.</a:t>
            </a:r>
          </a:p>
          <a:p>
            <a:pPr>
              <a:spcAft>
                <a:spcPts val="1200"/>
              </a:spcAft>
            </a:pPr>
            <a:r>
              <a:rPr lang="fi-FI" sz="2500" b="1" dirty="0">
                <a:solidFill>
                  <a:srgbClr val="92D050"/>
                </a:solidFill>
              </a:rPr>
              <a:t>Avoin toiminta</a:t>
            </a:r>
            <a:r>
              <a:rPr lang="fi-FI" sz="2500" dirty="0"/>
              <a:t> -  Hallinto kehittää toimintaansa avoimemmaksi kaikilla osa-alueillaan.</a:t>
            </a:r>
          </a:p>
          <a:p>
            <a:pPr>
              <a:spcAft>
                <a:spcPts val="1200"/>
              </a:spcAft>
            </a:pPr>
            <a:r>
              <a:rPr lang="fi-FI" sz="2500" b="1" dirty="0">
                <a:solidFill>
                  <a:srgbClr val="EEC96C"/>
                </a:solidFill>
              </a:rPr>
              <a:t>Hallinto mahdollistajana</a:t>
            </a:r>
            <a:r>
              <a:rPr lang="fi-FI" sz="2500" dirty="0"/>
              <a:t> - Hallinto tukee kansalaisyhteiskunnan toimintamahdollisuuksia ja poistaa kansalaisyhteiskunnan toiminnan esteitä.</a:t>
            </a:r>
          </a:p>
          <a:p>
            <a:pPr>
              <a:spcAft>
                <a:spcPts val="1200"/>
              </a:spcAft>
            </a:pPr>
            <a:r>
              <a:rPr lang="fi-FI" sz="2500" b="1" dirty="0">
                <a:solidFill>
                  <a:schemeClr val="accent6">
                    <a:lumMod val="75000"/>
                  </a:schemeClr>
                </a:solidFill>
              </a:rPr>
              <a:t>Avoin data</a:t>
            </a:r>
            <a:r>
              <a:rPr lang="fi-FI" sz="2500" dirty="0"/>
              <a:t> - Dataa on saatavilla avoimessa ja koneluettavassa muodossa.</a:t>
            </a:r>
          </a:p>
          <a:p>
            <a:pPr>
              <a:spcAft>
                <a:spcPts val="1200"/>
              </a:spcAft>
            </a:pPr>
            <a:r>
              <a:rPr lang="fi-FI" sz="2500" b="1" dirty="0">
                <a:solidFill>
                  <a:schemeClr val="accent4"/>
                </a:solidFill>
              </a:rPr>
              <a:t>Viestintä</a:t>
            </a:r>
            <a:r>
              <a:rPr lang="fi-FI" sz="2500" dirty="0"/>
              <a:t> - Viestintä on kaksisuuntaista ja kuuluu keskeisenä osana kaikkeen avoimen hallinnon työhön.</a:t>
            </a:r>
          </a:p>
          <a:p>
            <a:pPr>
              <a:spcAft>
                <a:spcPts val="1200"/>
              </a:spcAft>
            </a:pPr>
            <a:r>
              <a:rPr lang="fi-FI" sz="2500" b="1" dirty="0">
                <a:solidFill>
                  <a:srgbClr val="FCA904"/>
                </a:solidFill>
              </a:rPr>
              <a:t>Luottamus</a:t>
            </a:r>
            <a:r>
              <a:rPr lang="fi-FI" sz="2500" dirty="0"/>
              <a:t> - Luottamus on avoimen hallinnon työn keskeinen tavoite, mutta se on myös työalue, jolla pyritään muun muassa lisäämään tietopohjaa siitä, miten luottamusta voidaan 										edistää ja arvioida. </a:t>
            </a:r>
          </a:p>
        </p:txBody>
      </p:sp>
    </p:spTree>
    <p:extLst>
      <p:ext uri="{BB962C8B-B14F-4D97-AF65-F5344CB8AC3E}">
        <p14:creationId xmlns:p14="http://schemas.microsoft.com/office/powerpoint/2010/main" val="349886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Viides toimintaohjelma lyhyesti</a:t>
            </a:r>
            <a:br>
              <a:rPr lang="fi-FI" dirty="0"/>
            </a:br>
            <a:r>
              <a:rPr lang="fi-FI" dirty="0"/>
              <a:t> </a:t>
            </a:r>
          </a:p>
        </p:txBody>
      </p:sp>
      <p:pic>
        <p:nvPicPr>
          <p:cNvPr id="3" name="Kuvan paikkamerkki 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" b="16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3129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353800" cy="1577396"/>
          </a:xfrm>
        </p:spPr>
        <p:txBody>
          <a:bodyPr anchor="t">
            <a:normAutofit fontScale="90000"/>
          </a:bodyPr>
          <a:lstStyle/>
          <a:p>
            <a:r>
              <a:rPr lang="fi-FI" dirty="0"/>
              <a:t>Kansalliset dialogit ja kohtaamiset palveluissa</a:t>
            </a:r>
            <a:br>
              <a:rPr lang="fi-FI" dirty="0"/>
            </a:br>
            <a:br>
              <a:rPr lang="fi-FI" sz="2000" dirty="0"/>
            </a:br>
            <a:r>
              <a:rPr lang="fi-FI" sz="3100" dirty="0"/>
              <a:t>1.1. Vahvistamme politiikkatoimien valmistelussa osallisuutta, yhteistä ymmärrystä ja tietopohjaa dialogien avulla. </a:t>
            </a:r>
            <a:endParaRPr lang="fi-FI" dirty="0"/>
          </a:p>
        </p:txBody>
      </p:sp>
      <p:sp>
        <p:nvSpPr>
          <p:cNvPr id="6" name="Sisällön paikkamerkki 2"/>
          <p:cNvSpPr>
            <a:spLocks noGrp="1"/>
          </p:cNvSpPr>
          <p:nvPr>
            <p:ph idx="1"/>
          </p:nvPr>
        </p:nvSpPr>
        <p:spPr>
          <a:xfrm>
            <a:off x="720000" y="1800000"/>
            <a:ext cx="8699141" cy="4198038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</a:pPr>
            <a:r>
              <a:rPr lang="fi-FI" sz="2800" dirty="0"/>
              <a:t>Vakiinnutamme ja laajennamme kansallisia dialogeja. </a:t>
            </a:r>
          </a:p>
          <a:p>
            <a:pPr lvl="0">
              <a:spcBef>
                <a:spcPts val="600"/>
              </a:spcBef>
            </a:pPr>
            <a:r>
              <a:rPr lang="fi-FI" sz="2800" dirty="0"/>
              <a:t>Kehitämme kansallisten dialogien vaikuttavuutta.</a:t>
            </a:r>
          </a:p>
          <a:p>
            <a:pPr lvl="0">
              <a:spcBef>
                <a:spcPts val="600"/>
              </a:spcBef>
            </a:pPr>
            <a:r>
              <a:rPr lang="fi-FI" sz="2800" dirty="0"/>
              <a:t>Kehitämme kansallisten dialogien tulosten hyödyntämistä.</a:t>
            </a:r>
          </a:p>
          <a:p>
            <a:pPr lvl="0">
              <a:spcBef>
                <a:spcPts val="600"/>
              </a:spcBef>
            </a:pPr>
            <a:r>
              <a:rPr lang="fi-FI" sz="2800" dirty="0"/>
              <a:t>Hyödynnämme kansallisia dialogeja tulevaisuusselontekojen laadinnassa.</a:t>
            </a:r>
          </a:p>
          <a:p>
            <a:pPr lvl="0">
              <a:spcBef>
                <a:spcPts val="600"/>
              </a:spcBef>
            </a:pPr>
            <a:r>
              <a:rPr lang="fi-FI" sz="2800" dirty="0"/>
              <a:t>Vahvistamme dialogiosaamista ja dialogien       käyttöä.</a:t>
            </a:r>
          </a:p>
          <a:p>
            <a:pPr lvl="0">
              <a:spcBef>
                <a:spcPts val="600"/>
              </a:spcBef>
            </a:pPr>
            <a:endParaRPr lang="fi-FI" sz="2000" b="1" dirty="0"/>
          </a:p>
          <a:p>
            <a:pPr marL="0" lvl="0" indent="0">
              <a:spcBef>
                <a:spcPts val="600"/>
              </a:spcBef>
              <a:buNone/>
            </a:pPr>
            <a:endParaRPr lang="fi-FI" sz="2000" dirty="0"/>
          </a:p>
          <a:p>
            <a:pPr lvl="1">
              <a:spcBef>
                <a:spcPts val="600"/>
              </a:spcBef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63325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282680" cy="1325563"/>
          </a:xfrm>
        </p:spPr>
        <p:txBody>
          <a:bodyPr anchor="t">
            <a:normAutofit fontScale="90000"/>
          </a:bodyPr>
          <a:lstStyle/>
          <a:p>
            <a:r>
              <a:rPr lang="fi-FI" dirty="0"/>
              <a:t>Kansalliset dialogit ja kohtaamiset palveluissa</a:t>
            </a:r>
            <a:br>
              <a:rPr lang="fi-FI" dirty="0"/>
            </a:br>
            <a:br>
              <a:rPr lang="fi-FI" sz="2000" dirty="0"/>
            </a:br>
            <a:r>
              <a:rPr lang="fi-FI" sz="3100" b="1" dirty="0"/>
              <a:t>1.2. Tuemme demokratiaa parantamalla kohtaamisia julkisissa palveluissa </a:t>
            </a:r>
            <a:endParaRPr lang="fi-FI" sz="31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20000" y="1800000"/>
            <a:ext cx="8930505" cy="4198038"/>
          </a:xfrm>
        </p:spPr>
        <p:txBody>
          <a:bodyPr>
            <a:noAutofit/>
          </a:bodyPr>
          <a:lstStyle/>
          <a:p>
            <a:r>
              <a:rPr lang="fi-FI" sz="2800" dirty="0"/>
              <a:t>Vahvistamme demokratiaa ja osallisuutta painottamalla kohtaamisten merkitystä julkisissa palveluissa. </a:t>
            </a:r>
          </a:p>
          <a:p>
            <a:r>
              <a:rPr lang="fi-FI" sz="2800" dirty="0"/>
              <a:t>Panostamme käsikirjan aktiiviseen käyttöönottoon, </a:t>
            </a:r>
            <a:r>
              <a:rPr lang="fi-FI" sz="2800" dirty="0" err="1"/>
              <a:t>eOppiva</a:t>
            </a:r>
            <a:r>
              <a:rPr lang="fi-FI" sz="2800" dirty="0"/>
              <a:t>-koulutus ja yhteisöosaaminen.</a:t>
            </a:r>
          </a:p>
          <a:p>
            <a:r>
              <a:rPr lang="fi-FI" sz="2800" dirty="0"/>
              <a:t>Edistämme sekä selkokielen, että selkeän yleisen    kielen osaamista ja käyttöä.</a:t>
            </a:r>
          </a:p>
          <a:p>
            <a:r>
              <a:rPr lang="fi-FI" sz="2800" dirty="0"/>
              <a:t>Osallistumme selkokielen toimenpideohjelman toteuttamiseen</a:t>
            </a:r>
          </a:p>
          <a:p>
            <a:endParaRPr lang="fi-FI" sz="2800" b="1" dirty="0"/>
          </a:p>
          <a:p>
            <a:endParaRPr lang="fi-FI" sz="3200" b="1" dirty="0"/>
          </a:p>
          <a:p>
            <a:pPr marL="0" indent="0">
              <a:buNone/>
            </a:pPr>
            <a:endParaRPr lang="fi-FI" sz="2000" b="1" dirty="0"/>
          </a:p>
          <a:p>
            <a:pPr marL="0" indent="0">
              <a:buNone/>
            </a:pPr>
            <a:endParaRPr lang="fi-FI" sz="2000" dirty="0"/>
          </a:p>
          <a:p>
            <a:pPr lvl="1"/>
            <a:endParaRPr lang="fi-FI" sz="2000" dirty="0"/>
          </a:p>
        </p:txBody>
      </p:sp>
      <p:sp>
        <p:nvSpPr>
          <p:cNvPr id="4" name="Kuvan paikkamerkki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85867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803992" cy="1017680"/>
          </a:xfrm>
        </p:spPr>
        <p:txBody>
          <a:bodyPr anchor="t">
            <a:noAutofit/>
          </a:bodyPr>
          <a:lstStyle/>
          <a:p>
            <a:r>
              <a:rPr lang="fi-FI" sz="2800" dirty="0">
                <a:solidFill>
                  <a:srgbClr val="1D2362"/>
                </a:solidFill>
              </a:rPr>
              <a:t>Luotettava tieto ja yhteistyö vahvistavat osaamista ja osallisuutta</a:t>
            </a:r>
            <a:br>
              <a:rPr lang="fi-FI" sz="2800" dirty="0">
                <a:solidFill>
                  <a:srgbClr val="1D2362"/>
                </a:solidFill>
              </a:rPr>
            </a:br>
            <a:br>
              <a:rPr lang="fi-FI" sz="1800" dirty="0">
                <a:solidFill>
                  <a:srgbClr val="1D2362"/>
                </a:solidFill>
              </a:rPr>
            </a:br>
            <a:r>
              <a:rPr lang="fi-FI" sz="2400" b="1" dirty="0">
                <a:solidFill>
                  <a:srgbClr val="1D2362"/>
                </a:solidFill>
              </a:rPr>
              <a:t>2.1. Torjumme yhteistyössä tahallista ja tahatonta väärän tiedon levittämistä (</a:t>
            </a:r>
            <a:r>
              <a:rPr lang="fi-FI" sz="2400" b="1" dirty="0" err="1">
                <a:solidFill>
                  <a:srgbClr val="1D2362"/>
                </a:solidFill>
              </a:rPr>
              <a:t>mis</a:t>
            </a:r>
            <a:r>
              <a:rPr lang="fi-FI" sz="2400" b="1" dirty="0">
                <a:solidFill>
                  <a:srgbClr val="1D2362"/>
                </a:solidFill>
              </a:rPr>
              <a:t>- ja </a:t>
            </a:r>
            <a:r>
              <a:rPr lang="fi-FI" sz="2400" b="1" dirty="0" err="1">
                <a:solidFill>
                  <a:srgbClr val="1D2362"/>
                </a:solidFill>
              </a:rPr>
              <a:t>disinformaatio</a:t>
            </a:r>
            <a:r>
              <a:rPr lang="fi-FI" sz="2400" b="1" dirty="0">
                <a:solidFill>
                  <a:srgbClr val="1D2362"/>
                </a:solidFill>
              </a:rPr>
              <a:t>) osaamisen ja luotettavan tiedon avulla. </a:t>
            </a:r>
            <a:endParaRPr lang="fi-FI" dirty="0"/>
          </a:p>
        </p:txBody>
      </p:sp>
      <p:sp>
        <p:nvSpPr>
          <p:cNvPr id="6" name="Sisällön paikkamerkki 2"/>
          <p:cNvSpPr>
            <a:spLocks noGrp="1"/>
          </p:cNvSpPr>
          <p:nvPr>
            <p:ph idx="1"/>
          </p:nvPr>
        </p:nvSpPr>
        <p:spPr>
          <a:xfrm>
            <a:off x="720000" y="1800000"/>
            <a:ext cx="8757006" cy="4198038"/>
          </a:xfrm>
        </p:spPr>
        <p:txBody>
          <a:bodyPr>
            <a:noAutofit/>
          </a:bodyPr>
          <a:lstStyle/>
          <a:p>
            <a:pPr lvl="0"/>
            <a:r>
              <a:rPr lang="fi-FI" sz="2800" dirty="0"/>
              <a:t>Edistämme </a:t>
            </a:r>
            <a:r>
              <a:rPr lang="fi-FI" sz="2800" dirty="0" err="1"/>
              <a:t>mis</a:t>
            </a:r>
            <a:r>
              <a:rPr lang="fi-FI" sz="2800" dirty="0"/>
              <a:t>- ja disinformaation ehkäisyä ja torjuntaa. </a:t>
            </a:r>
          </a:p>
          <a:p>
            <a:pPr lvl="0"/>
            <a:r>
              <a:rPr lang="fi-FI" sz="2800" dirty="0"/>
              <a:t>Järjestämme poikkihallinnollisia keskusteluja                      datan avaamisen merkityksestä poikkeustilanteissa. </a:t>
            </a:r>
          </a:p>
          <a:p>
            <a:r>
              <a:rPr lang="fi-FI" sz="2800" dirty="0"/>
              <a:t>Edistämme ostolaskudatan avaamista. </a:t>
            </a:r>
          </a:p>
          <a:p>
            <a:r>
              <a:rPr lang="fi-FI" sz="2800" dirty="0"/>
              <a:t>Edistämme tekoälyn eettisen ohjeistuksen toimeenpanoa.</a:t>
            </a:r>
          </a:p>
          <a:p>
            <a:pPr lvl="0"/>
            <a:endParaRPr lang="fi-FI" sz="2800" b="1" dirty="0"/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93339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65B8AFD-40AB-B378-5E57-EFFC5EC0BD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6413" y="1432501"/>
            <a:ext cx="9018871" cy="31968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fi-FI" sz="2400" spc="300" dirty="0"/>
          </a:p>
          <a:p>
            <a:pPr>
              <a:lnSpc>
                <a:spcPct val="100000"/>
              </a:lnSpc>
            </a:pPr>
            <a:r>
              <a:rPr lang="fi-FI" sz="2400" spc="300" dirty="0"/>
              <a:t>Verkoston tavoitteena on tukea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spc="300" dirty="0"/>
              <a:t>tiedonvälitystä ja hyvien käytäntöjen leviämistä,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spc="300" dirty="0"/>
              <a:t>osaamisen ja jaetun ymmärryksen kehittämistä,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spc="300" dirty="0"/>
              <a:t>tutkimuksen ja käytännön vuoropuhelua ja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spc="300" dirty="0"/>
              <a:t>yhteiskunnallista keskustelua verkoston aihepiireistä.</a:t>
            </a:r>
            <a:endParaRPr lang="fi-FI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2000" dirty="0"/>
              <a:t> 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A694F7A-5B6A-4785-2A4F-A357B79838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76259" y="534862"/>
            <a:ext cx="8195793" cy="534552"/>
          </a:xfrm>
        </p:spPr>
        <p:txBody>
          <a:bodyPr/>
          <a:lstStyle/>
          <a:p>
            <a:r>
              <a:rPr lang="en-GB" sz="2400" b="1" dirty="0" err="1"/>
              <a:t>Avoin</a:t>
            </a:r>
            <a:r>
              <a:rPr lang="en-GB" sz="2400" b="1" dirty="0"/>
              <a:t> </a:t>
            </a:r>
            <a:r>
              <a:rPr lang="en-GB" sz="2400" b="1" dirty="0" err="1"/>
              <a:t>demokratia</a:t>
            </a:r>
            <a:r>
              <a:rPr lang="en-GB" sz="2400" b="1" dirty="0"/>
              <a:t> -</a:t>
            </a:r>
            <a:r>
              <a:rPr lang="en-GB" sz="2400" b="1" dirty="0" err="1"/>
              <a:t>verkosto</a:t>
            </a:r>
            <a:r>
              <a:rPr lang="fi-FI" sz="2400" dirty="0"/>
              <a:t> </a:t>
            </a:r>
            <a:r>
              <a:rPr lang="fi-FI" sz="2400" b="1" dirty="0"/>
              <a:t>on kaikille aiheesta kiinnostuneille suunnattu yhteisö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87737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550770" cy="1325563"/>
          </a:xfrm>
        </p:spPr>
        <p:txBody>
          <a:bodyPr anchor="t">
            <a:noAutofit/>
          </a:bodyPr>
          <a:lstStyle/>
          <a:p>
            <a:r>
              <a:rPr lang="fi-FI" sz="2800" dirty="0"/>
              <a:t>Luotettava tieto ja yhteistyö vahvistavat osaamista ja osallisuutta</a:t>
            </a:r>
            <a:br>
              <a:rPr lang="fi-FI" sz="2800" dirty="0"/>
            </a:br>
            <a:r>
              <a:rPr lang="fi-FI" sz="1800" dirty="0"/>
              <a:t> </a:t>
            </a:r>
            <a:br>
              <a:rPr lang="fi-FI" sz="1800" dirty="0"/>
            </a:br>
            <a:r>
              <a:rPr lang="fi-FI" sz="2400" b="1" dirty="0"/>
              <a:t>2.2. Vakiinnutamme avoimen hallinnon kansalaisjärjestöakatemian toimintamallin valtakunnallisesti ja alueellisesti yhteistyön syventämiseksi</a:t>
            </a:r>
            <a:endParaRPr lang="fi-FI" sz="2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20000" y="1800000"/>
            <a:ext cx="9864829" cy="4198038"/>
          </a:xfrm>
        </p:spPr>
        <p:txBody>
          <a:bodyPr>
            <a:noAutofit/>
          </a:bodyPr>
          <a:lstStyle/>
          <a:p>
            <a:pPr lvl="0"/>
            <a:r>
              <a:rPr lang="fi-FI" sz="2800" dirty="0"/>
              <a:t>Vakiinnutamme valtakunnallisen kansalaisjärjestöakatemian</a:t>
            </a:r>
          </a:p>
          <a:p>
            <a:pPr lvl="0"/>
            <a:r>
              <a:rPr lang="fi-FI" sz="2800" dirty="0"/>
              <a:t>Vakiinnutamme ja laajennamme alueelliset kansalaisjärjestöakatemiat</a:t>
            </a:r>
          </a:p>
          <a:p>
            <a:pPr lvl="0"/>
            <a:r>
              <a:rPr lang="fi-FI" sz="2800" dirty="0"/>
              <a:t>Toteutamme kansalaisjärjestöakatemian </a:t>
            </a:r>
            <a:br>
              <a:rPr lang="fi-FI" sz="2800" dirty="0"/>
            </a:br>
            <a:r>
              <a:rPr lang="fi-FI" sz="2800" dirty="0"/>
              <a:t>kansainvälisistä ja EU-teemoista.</a:t>
            </a:r>
          </a:p>
          <a:p>
            <a:r>
              <a:rPr lang="fi-FI" sz="2800" dirty="0"/>
              <a:t>Vahvistamme virkamiesten osaamista kansalais-       järjestöistä ja kansalaisyhteiskunnasta.</a:t>
            </a:r>
          </a:p>
        </p:txBody>
      </p:sp>
      <p:sp>
        <p:nvSpPr>
          <p:cNvPr id="4" name="Kuvan paikkamerkki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07500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360001" y="180000"/>
            <a:ext cx="11670890" cy="1290476"/>
          </a:xfrm>
        </p:spPr>
        <p:txBody>
          <a:bodyPr anchor="t">
            <a:noAutofit/>
          </a:bodyPr>
          <a:lstStyle/>
          <a:p>
            <a:r>
              <a:rPr lang="fi-FI" sz="3200" dirty="0"/>
              <a:t>Tuetaan avoimen hallinnon toimijoita kotimaassa ja kansainvälisesti</a:t>
            </a:r>
            <a:br>
              <a:rPr lang="fi-FI" sz="3200" dirty="0"/>
            </a:br>
            <a:br>
              <a:rPr lang="fi-FI" sz="1800" dirty="0"/>
            </a:br>
            <a:r>
              <a:rPr lang="fi-FI" sz="2800" b="1" dirty="0"/>
              <a:t>3.1. Tehostamme avoimen hallinnon hyvien käytäntöjen jakamista. </a:t>
            </a:r>
            <a:endParaRPr lang="fi-FI" sz="2800" dirty="0"/>
          </a:p>
        </p:txBody>
      </p:sp>
      <p:sp>
        <p:nvSpPr>
          <p:cNvPr id="6" name="Sisällön paikkamerkki 2"/>
          <p:cNvSpPr>
            <a:spLocks noGrp="1"/>
          </p:cNvSpPr>
          <p:nvPr>
            <p:ph idx="1"/>
          </p:nvPr>
        </p:nvSpPr>
        <p:spPr>
          <a:xfrm>
            <a:off x="720000" y="1800000"/>
            <a:ext cx="8892601" cy="4198038"/>
          </a:xfrm>
        </p:spPr>
        <p:txBody>
          <a:bodyPr>
            <a:noAutofit/>
          </a:bodyPr>
          <a:lstStyle/>
          <a:p>
            <a:pPr lvl="0"/>
            <a:r>
              <a:rPr lang="fi-FI" sz="2800" dirty="0"/>
              <a:t>Keräämme ja jaamme hyviä käytäntöjä.</a:t>
            </a:r>
          </a:p>
          <a:p>
            <a:pPr lvl="0"/>
            <a:r>
              <a:rPr lang="fi-FI" sz="2800" dirty="0"/>
              <a:t>Päivitämme Avoinhallinto.fi -nettisivut.</a:t>
            </a:r>
          </a:p>
          <a:p>
            <a:r>
              <a:rPr lang="fi-FI" sz="2800" dirty="0">
                <a:solidFill>
                  <a:schemeClr val="tx2"/>
                </a:solidFill>
              </a:rPr>
              <a:t>Toimeenpanemme </a:t>
            </a:r>
            <a:r>
              <a:rPr lang="fi-FI" sz="2800" u="sng" dirty="0">
                <a:solidFill>
                  <a:schemeClr val="tx2"/>
                </a:solidFill>
                <a:hlinkClick r:id="rId2"/>
              </a:rPr>
              <a:t>OECD:n nuorisosuositusta</a:t>
            </a:r>
            <a:r>
              <a:rPr lang="fi-FI" sz="2800" u="sng" dirty="0">
                <a:solidFill>
                  <a:schemeClr val="tx2"/>
                </a:solidFill>
              </a:rPr>
              <a:t>.</a:t>
            </a:r>
          </a:p>
          <a:p>
            <a:r>
              <a:rPr lang="fi-FI" sz="2800" dirty="0"/>
              <a:t>Edistämme erityisesti osallisuutta varhaisessa  vaiheessa yhteistyössä hallinnon tasojen kesken.</a:t>
            </a:r>
            <a:endParaRPr lang="fi-FI" sz="2800" u="sng" dirty="0">
              <a:solidFill>
                <a:schemeClr val="tx2"/>
              </a:solidFill>
            </a:endParaRPr>
          </a:p>
          <a:p>
            <a:pPr lvl="0"/>
            <a:endParaRPr lang="fi-FI" sz="2800" b="1" dirty="0"/>
          </a:p>
        </p:txBody>
      </p:sp>
    </p:spTree>
    <p:extLst>
      <p:ext uri="{BB962C8B-B14F-4D97-AF65-F5344CB8AC3E}">
        <p14:creationId xmlns:p14="http://schemas.microsoft.com/office/powerpoint/2010/main" val="376878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12028098" cy="1201302"/>
          </a:xfrm>
        </p:spPr>
        <p:txBody>
          <a:bodyPr anchor="t">
            <a:normAutofit fontScale="90000"/>
          </a:bodyPr>
          <a:lstStyle/>
          <a:p>
            <a:r>
              <a:rPr lang="fi-FI" dirty="0"/>
              <a:t>Tuetaan avoimen hallinnon toimijoita kotimaassa ja kansainvälisesti</a:t>
            </a:r>
            <a:br>
              <a:rPr lang="fi-FI" dirty="0"/>
            </a:br>
            <a:br>
              <a:rPr lang="fi-FI" sz="2000" dirty="0"/>
            </a:br>
            <a:r>
              <a:rPr lang="fi-FI" sz="3100" b="1" dirty="0"/>
              <a:t>3.2. Käynnistämme Avoin demokratian -verkoston</a:t>
            </a:r>
            <a:br>
              <a:rPr lang="fi-FI" dirty="0"/>
            </a:br>
            <a:endParaRPr lang="fi-FI" dirty="0"/>
          </a:p>
        </p:txBody>
      </p:sp>
      <p:sp>
        <p:nvSpPr>
          <p:cNvPr id="6" name="Sisällön paikkamerkki 2"/>
          <p:cNvSpPr>
            <a:spLocks noGrp="1"/>
          </p:cNvSpPr>
          <p:nvPr>
            <p:ph idx="1"/>
          </p:nvPr>
        </p:nvSpPr>
        <p:spPr>
          <a:xfrm>
            <a:off x="720000" y="1800000"/>
            <a:ext cx="7964098" cy="4587239"/>
          </a:xfrm>
        </p:spPr>
        <p:txBody>
          <a:bodyPr>
            <a:normAutofit/>
          </a:bodyPr>
          <a:lstStyle/>
          <a:p>
            <a:pPr lvl="0"/>
            <a:r>
              <a:rPr lang="fi-FI" sz="2800" dirty="0"/>
              <a:t>Kytkemme valtion avoimen hallinnon virkamiesverkoston toiminnan Avoin demokratia -verkoston toimintaan.</a:t>
            </a:r>
          </a:p>
          <a:p>
            <a:pPr lvl="0"/>
            <a:r>
              <a:rPr lang="fi-FI" sz="2800" dirty="0"/>
              <a:t>Teemoitamme verkostojen toimintaa.</a:t>
            </a:r>
          </a:p>
          <a:p>
            <a:r>
              <a:rPr lang="fi-FI" sz="2800" dirty="0"/>
              <a:t>Luomme yhteistyössä verkostolle uusia toimintamuotoja. 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70060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B8C5E2-28AB-331C-CB4F-E1DB74796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71" y="184368"/>
            <a:ext cx="10515600" cy="802604"/>
          </a:xfrm>
        </p:spPr>
        <p:txBody>
          <a:bodyPr/>
          <a:lstStyle/>
          <a:p>
            <a:r>
              <a:rPr lang="fi-FI" dirty="0"/>
              <a:t>Linkkejä taustoittavaan aineistoon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5FE6CC-2BA2-692E-0D67-4EBB8390A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195153"/>
            <a:ext cx="10813143" cy="4198038"/>
          </a:xfrm>
        </p:spPr>
        <p:txBody>
          <a:bodyPr>
            <a:noAutofit/>
          </a:bodyPr>
          <a:lstStyle/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fi-FI" sz="2600" u="sng" dirty="0">
                <a:solidFill>
                  <a:srgbClr val="0563C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2"/>
              </a:rPr>
              <a:t>Suomen viides Avoimen hallinnon toimintaohjelma</a:t>
            </a:r>
            <a:endParaRPr lang="fi-FI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fi-FI" sz="2600" u="sng" dirty="0">
                <a:solidFill>
                  <a:srgbClr val="0563C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3"/>
              </a:rPr>
              <a:t>Avoimen hallinnon strategia</a:t>
            </a:r>
            <a:r>
              <a:rPr lang="fi-FI" sz="26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endParaRPr lang="fi-FI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fi-FI" sz="2600" u="sng" dirty="0">
                <a:solidFill>
                  <a:srgbClr val="0563C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4"/>
              </a:rPr>
              <a:t>Avoimen hallinnon verkkosivut</a:t>
            </a:r>
            <a:r>
              <a:rPr lang="fi-FI" sz="26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(lisätietoa toimintaohjelmasta, Avoimen hallinnon strategiasta, verkostoista, tilaisuuksista ja tiimin yhteystiedot)</a:t>
            </a:r>
            <a:r>
              <a:rPr lang="fi-FI" sz="2600" u="sng" dirty="0">
                <a:solidFill>
                  <a:srgbClr val="0563C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endParaRPr lang="fi-FI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fi-FI" sz="2600" u="sng" dirty="0">
                <a:solidFill>
                  <a:srgbClr val="0563C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5"/>
              </a:rPr>
              <a:t>OECD:n Avoimen hallinnon periaatteet</a:t>
            </a:r>
            <a:endParaRPr lang="fi-FI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fi-FI" sz="2600" u="sng" dirty="0">
                <a:solidFill>
                  <a:srgbClr val="0563C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6"/>
              </a:rPr>
              <a:t>Open </a:t>
            </a:r>
            <a:r>
              <a:rPr lang="fi-FI" sz="2600" u="sng" dirty="0" err="1">
                <a:solidFill>
                  <a:srgbClr val="0563C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6"/>
              </a:rPr>
              <a:t>Government</a:t>
            </a:r>
            <a:r>
              <a:rPr lang="fi-FI" sz="2600" u="sng" dirty="0">
                <a:solidFill>
                  <a:srgbClr val="0563C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6"/>
              </a:rPr>
              <a:t> </a:t>
            </a:r>
            <a:r>
              <a:rPr lang="fi-FI" sz="2600" u="sng" dirty="0" err="1">
                <a:solidFill>
                  <a:srgbClr val="0563C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6"/>
              </a:rPr>
              <a:t>Partnerhsip</a:t>
            </a:r>
            <a:r>
              <a:rPr lang="fi-FI" sz="2600" u="sng" dirty="0">
                <a:solidFill>
                  <a:srgbClr val="0563C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6"/>
              </a:rPr>
              <a:t> -kumppanuusohjelman verkkosivut</a:t>
            </a:r>
            <a:endParaRPr lang="fi-FI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fi-FI" sz="26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Avoimen hallinnon työryhmän </a:t>
            </a:r>
            <a:r>
              <a:rPr lang="fi-FI" sz="2600" u="sng" dirty="0">
                <a:solidFill>
                  <a:srgbClr val="0563C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7"/>
              </a:rPr>
              <a:t>tiedot hankeikkunassa</a:t>
            </a:r>
            <a:endParaRPr lang="fi-FI" sz="2600" u="sng" dirty="0">
              <a:solidFill>
                <a:srgbClr val="0563C1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fi-FI" sz="2600" u="sng" dirty="0">
                <a:solidFill>
                  <a:srgbClr val="0563C1"/>
                </a:solidFill>
                <a:ea typeface="Times New Roman" panose="02020603050405020304" pitchFamily="18" charset="0"/>
                <a:hlinkClick r:id="rId8"/>
              </a:rPr>
              <a:t>Sitran demokraattisten kohtaamisten käsikirja </a:t>
            </a:r>
            <a:endParaRPr lang="fi-FI" sz="2600" u="sng" dirty="0">
              <a:solidFill>
                <a:srgbClr val="0563C1"/>
              </a:solidFill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fi-FI" sz="2600" dirty="0">
                <a:hlinkClick r:id="rId9"/>
              </a:rPr>
              <a:t>Kansallisten dialogien verkkosivut </a:t>
            </a:r>
            <a:r>
              <a:rPr lang="fi-FI" sz="2600" dirty="0"/>
              <a:t>(lisätietoa, ilmoittautuminen järjestäjäksi)</a:t>
            </a:r>
          </a:p>
        </p:txBody>
      </p:sp>
    </p:spTree>
    <p:extLst>
      <p:ext uri="{BB962C8B-B14F-4D97-AF65-F5344CB8AC3E}">
        <p14:creationId xmlns:p14="http://schemas.microsoft.com/office/powerpoint/2010/main" val="163555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B8C5E2-28AB-331C-CB4F-E1DB74796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71" y="184368"/>
            <a:ext cx="10515600" cy="802604"/>
          </a:xfrm>
        </p:spPr>
        <p:txBody>
          <a:bodyPr/>
          <a:lstStyle/>
          <a:p>
            <a:r>
              <a:rPr lang="fi-FI" dirty="0"/>
              <a:t>Linkkejä </a:t>
            </a:r>
            <a:r>
              <a:rPr lang="fi-FI" dirty="0" err="1"/>
              <a:t>eOppiva</a:t>
            </a:r>
            <a:r>
              <a:rPr lang="fi-FI" dirty="0"/>
              <a:t>-koulutuksiin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5FE6CC-2BA2-692E-0D67-4EBB8390A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371" y="1132115"/>
            <a:ext cx="11502572" cy="4198038"/>
          </a:xfrm>
        </p:spPr>
        <p:txBody>
          <a:bodyPr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fi-FI" sz="26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eOppiva</a:t>
            </a:r>
            <a:r>
              <a:rPr lang="fi-FI" sz="26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-koulutukset, joita erityisesti suositellaan henkilöstölle jaettavaksi:</a:t>
            </a:r>
            <a:endParaRPr lang="fi-FI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sz="2600" u="sng" dirty="0">
                <a:solidFill>
                  <a:srgbClr val="0563C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2"/>
              </a:rPr>
              <a:t>Avoin hallinto on käytännön tekoja</a:t>
            </a:r>
            <a:endParaRPr lang="fi-FI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sz="2600" u="sng" dirty="0">
                <a:solidFill>
                  <a:srgbClr val="0563C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3"/>
              </a:rPr>
              <a:t>Kansalaisyhteiskunta – mitä julkisen hallinnon tulisi siitä tietää</a:t>
            </a:r>
            <a:endParaRPr lang="fi-FI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sz="2600" u="sng" dirty="0">
                <a:solidFill>
                  <a:srgbClr val="0563C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4"/>
              </a:rPr>
              <a:t>Selkokieli tutuksi</a:t>
            </a:r>
            <a:endParaRPr lang="fi-FI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sz="2600" u="sng" dirty="0">
                <a:solidFill>
                  <a:srgbClr val="0563C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5"/>
              </a:rPr>
              <a:t>Hyvä virkakieli – kirjoita sujuvasti</a:t>
            </a:r>
            <a:endParaRPr lang="fi-FI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sz="2600" u="sng" dirty="0">
                <a:solidFill>
                  <a:srgbClr val="0563C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6"/>
              </a:rPr>
              <a:t>Hyvä virkakieli – toimiva hallinto on kielestä kiinni</a:t>
            </a:r>
            <a:endParaRPr lang="fi-FI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sz="2600" u="sng" dirty="0">
                <a:solidFill>
                  <a:srgbClr val="0563C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7"/>
              </a:rPr>
              <a:t>Hyvä virkakieli – Uudista työtä, paranna tekstejä</a:t>
            </a:r>
            <a:endParaRPr lang="fi-FI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sz="2600" u="sng" dirty="0">
                <a:solidFill>
                  <a:srgbClr val="0563C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8"/>
              </a:rPr>
              <a:t>Hyvä virkakieli – selkeytä lauseita ja virkkeitä</a:t>
            </a:r>
            <a:endParaRPr lang="fi-FI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sz="2600" u="sng" dirty="0">
                <a:solidFill>
                  <a:srgbClr val="0563C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9"/>
              </a:rPr>
              <a:t>Hyvä virkakieli – Nimet toimiviksi</a:t>
            </a:r>
            <a:endParaRPr lang="fi-FI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sz="2600" u="sng" dirty="0" err="1">
                <a:solidFill>
                  <a:srgbClr val="0563C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10"/>
              </a:rPr>
              <a:t>Klarspråk</a:t>
            </a:r>
            <a:r>
              <a:rPr lang="fi-FI" sz="2600" u="sng" dirty="0">
                <a:solidFill>
                  <a:srgbClr val="0563C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10"/>
              </a:rPr>
              <a:t> – </a:t>
            </a:r>
            <a:r>
              <a:rPr lang="fi-FI" sz="2600" u="sng" dirty="0" err="1">
                <a:solidFill>
                  <a:srgbClr val="0563C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10"/>
              </a:rPr>
              <a:t>Skriv</a:t>
            </a:r>
            <a:r>
              <a:rPr lang="fi-FI" sz="2600" u="sng" dirty="0">
                <a:solidFill>
                  <a:srgbClr val="0563C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10"/>
              </a:rPr>
              <a:t> </a:t>
            </a:r>
            <a:r>
              <a:rPr lang="fi-FI" sz="2600" u="sng" dirty="0" err="1">
                <a:solidFill>
                  <a:srgbClr val="0563C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10"/>
              </a:rPr>
              <a:t>bättre</a:t>
            </a:r>
            <a:r>
              <a:rPr lang="fi-FI" sz="2600" u="sng" dirty="0">
                <a:solidFill>
                  <a:srgbClr val="0563C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10"/>
              </a:rPr>
              <a:t> </a:t>
            </a:r>
            <a:r>
              <a:rPr lang="fi-FI" sz="2600" u="sng" dirty="0" err="1">
                <a:solidFill>
                  <a:srgbClr val="0563C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10"/>
              </a:rPr>
              <a:t>myndishetstexter</a:t>
            </a:r>
            <a:endParaRPr lang="fi-FI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16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7"/>
          </p:nvPr>
        </p:nvSpPr>
        <p:spPr>
          <a:xfrm>
            <a:off x="1004662" y="2115869"/>
            <a:ext cx="5077346" cy="534552"/>
          </a:xfrm>
        </p:spPr>
        <p:txBody>
          <a:bodyPr/>
          <a:lstStyle/>
          <a:p>
            <a:r>
              <a:rPr lang="fi-FI" dirty="0"/>
              <a:t>OULUN TERVEISET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923882" y="2781049"/>
            <a:ext cx="11293066" cy="2891320"/>
          </a:xfrm>
        </p:spPr>
        <p:txBody>
          <a:bodyPr>
            <a:normAutofit/>
          </a:bodyPr>
          <a:lstStyle/>
          <a:p>
            <a:r>
              <a:rPr lang="fi-FI" sz="6500" dirty="0"/>
              <a:t>Miltä avoimen hallinnon työ</a:t>
            </a:r>
            <a:br>
              <a:rPr lang="fi-FI" sz="6500" dirty="0"/>
            </a:br>
            <a:r>
              <a:rPr lang="fi-FI" sz="6500" dirty="0"/>
              <a:t> </a:t>
            </a:r>
            <a:br>
              <a:rPr lang="fi-FI" sz="6500" dirty="0"/>
            </a:br>
            <a:r>
              <a:rPr lang="fi-FI" sz="6500" dirty="0"/>
              <a:t>näyttää Oulussa?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187356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i-FI" dirty="0"/>
              <a:t>YHTEISEEN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KESKUSTELUUN…</a:t>
            </a:r>
          </a:p>
        </p:txBody>
      </p:sp>
      <p:sp>
        <p:nvSpPr>
          <p:cNvPr id="4" name="Kuvan paikkamerkki 3"/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05955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783771" y="397164"/>
            <a:ext cx="10515600" cy="1365523"/>
          </a:xfrm>
        </p:spPr>
        <p:txBody>
          <a:bodyPr>
            <a:noAutofit/>
          </a:bodyPr>
          <a:lstStyle/>
          <a:p>
            <a:pPr algn="ctr"/>
            <a:r>
              <a:rPr lang="fi-FI" dirty="0"/>
              <a:t>Kiitos, kun olet mukana </a:t>
            </a:r>
            <a:br>
              <a:rPr lang="fi-FI" dirty="0"/>
            </a:br>
            <a:r>
              <a:rPr lang="fi-FI" dirty="0"/>
              <a:t>Avoin demokratia -verkostossa!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150" y="2068752"/>
            <a:ext cx="4836842" cy="2608806"/>
          </a:xfrm>
          <a:prstGeom prst="rect">
            <a:avLst/>
          </a:prstGeom>
        </p:spPr>
      </p:pic>
      <p:sp>
        <p:nvSpPr>
          <p:cNvPr id="4" name="Otsikko 4"/>
          <p:cNvSpPr txBox="1">
            <a:spLocks/>
          </p:cNvSpPr>
          <p:nvPr/>
        </p:nvSpPr>
        <p:spPr>
          <a:xfrm>
            <a:off x="838200" y="5418724"/>
            <a:ext cx="11121571" cy="32893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r>
              <a:rPr lang="fi-FI" sz="2400" dirty="0"/>
              <a:t>Seuraa ajankohtaisia: </a:t>
            </a:r>
            <a:r>
              <a:rPr lang="fi-FI" sz="2000" dirty="0">
                <a:hlinkClick r:id="rId3"/>
              </a:rPr>
              <a:t>www.avoinhallinto.fi/verkostot/avoindemokratiaverkosto/</a:t>
            </a:r>
            <a:endParaRPr lang="fi-FI" sz="2000" dirty="0"/>
          </a:p>
          <a:p>
            <a:pPr algn="ctr"/>
            <a:endParaRPr lang="fi-FI" sz="2000" dirty="0"/>
          </a:p>
          <a:p>
            <a:pPr algn="ctr"/>
            <a:r>
              <a:rPr lang="fi-FI" sz="2000" dirty="0"/>
              <a:t>Ota yhteyttä, ehdota aiheita: avoinhallinto@gov.fi </a:t>
            </a:r>
          </a:p>
        </p:txBody>
      </p:sp>
    </p:spTree>
    <p:extLst>
      <p:ext uri="{BB962C8B-B14F-4D97-AF65-F5344CB8AC3E}">
        <p14:creationId xmlns:p14="http://schemas.microsoft.com/office/powerpoint/2010/main" val="227684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Verkoston Neuvonantajat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838200" y="1978925"/>
            <a:ext cx="7565571" cy="4198038"/>
          </a:xfrm>
        </p:spPr>
        <p:txBody>
          <a:bodyPr>
            <a:normAutofit/>
          </a:bodyPr>
          <a:lstStyle/>
          <a:p>
            <a:pPr fontAlgn="ctr"/>
            <a:r>
              <a:rPr lang="fi-FI" sz="1800" dirty="0"/>
              <a:t>Katju Holkeri, valtiovarainministeriö, @gov.fi</a:t>
            </a:r>
          </a:p>
          <a:p>
            <a:pPr fontAlgn="ctr"/>
            <a:r>
              <a:rPr lang="fi-FI" sz="1800" dirty="0"/>
              <a:t>Markku Mölläri, valtiovarainministeriö, @gov.fi</a:t>
            </a:r>
          </a:p>
          <a:p>
            <a:pPr fontAlgn="ctr"/>
            <a:r>
              <a:rPr lang="fi-FI" sz="1800" dirty="0"/>
              <a:t>Pirjo Tulikukka, Helsingin kaupunginosayhdistykset Helka ry, @helka.net</a:t>
            </a:r>
          </a:p>
          <a:p>
            <a:pPr fontAlgn="ctr"/>
            <a:r>
              <a:rPr lang="fi-FI" sz="1800" dirty="0"/>
              <a:t>Maija </a:t>
            </a:r>
            <a:r>
              <a:rPr lang="fi-FI" sz="1800" dirty="0" err="1"/>
              <a:t>Faehnle</a:t>
            </a:r>
            <a:r>
              <a:rPr lang="fi-FI" sz="1800" dirty="0"/>
              <a:t>, Suomen ympäristökeskus, @syke.fi </a:t>
            </a:r>
          </a:p>
          <a:p>
            <a:pPr fontAlgn="ctr"/>
            <a:r>
              <a:rPr lang="fi-FI" sz="1800" dirty="0"/>
              <a:t>Katja Repo, Tuusulan kunta, @tuusula.fi</a:t>
            </a:r>
          </a:p>
          <a:p>
            <a:pPr fontAlgn="ctr"/>
            <a:r>
              <a:rPr lang="fi-FI" sz="1800" dirty="0"/>
              <a:t>Jarkko Laaksonen ja Johanna Seppälä, @helsinki.fi</a:t>
            </a:r>
          </a:p>
          <a:p>
            <a:pPr fontAlgn="ctr"/>
            <a:r>
              <a:rPr lang="fi-FI" sz="1800" dirty="0"/>
              <a:t>Mikko Lehtonen, oikeusministeriö, @gov.fi</a:t>
            </a:r>
          </a:p>
          <a:p>
            <a:pPr fontAlgn="ctr"/>
            <a:r>
              <a:rPr lang="fi-FI" sz="1800" dirty="0"/>
              <a:t>Merja Niemelä, Oulun kaupunki, Merja.1.Niemela[@]ouka.fi</a:t>
            </a:r>
          </a:p>
          <a:p>
            <a:pPr fontAlgn="ctr"/>
            <a:r>
              <a:rPr lang="fi-FI" sz="1800" dirty="0"/>
              <a:t>Pauliina Pussinen, valtiovarainministeriö, @gov.fi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60554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7BEA04-3EC5-7162-9D05-3F62548EA6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Avoin hallinto </a:t>
            </a:r>
            <a:br>
              <a:rPr lang="fi-FI" dirty="0"/>
            </a:br>
            <a:r>
              <a:rPr lang="fi-FI" dirty="0"/>
              <a:t>-tietoisku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F56C350-C149-9ADE-F9F5-764684E0E8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Avoimen hallinnon tiimistä linjoilla Pauliina Ira ja Katju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34" y="-484274"/>
            <a:ext cx="3028920" cy="4038561"/>
          </a:xfrm>
        </p:spPr>
      </p:pic>
    </p:spTree>
    <p:extLst>
      <p:ext uri="{BB962C8B-B14F-4D97-AF65-F5344CB8AC3E}">
        <p14:creationId xmlns:p14="http://schemas.microsoft.com/office/powerpoint/2010/main" val="376166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02" y="1940111"/>
            <a:ext cx="4730993" cy="2559182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02" y="201539"/>
            <a:ext cx="3109074" cy="565286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225902" y="826292"/>
            <a:ext cx="128944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i-FI" sz="2400" b="1" dirty="0">
                <a:solidFill>
                  <a:srgbClr val="5B9BD5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Avoin hallinto on suomalaisen yhteiskunnan </a:t>
            </a:r>
            <a:r>
              <a:rPr lang="fi-FI" sz="2400" b="1" dirty="0">
                <a:solidFill>
                  <a:srgbClr val="ED7D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keskeinen voimavara.</a:t>
            </a:r>
          </a:p>
          <a:p>
            <a:pPr defTabSz="457200"/>
            <a:endParaRPr lang="fi-FI" sz="12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457200"/>
            <a:r>
              <a:rPr lang="fi-FI" sz="2400" b="1" dirty="0">
                <a:solidFill>
                  <a:srgbClr val="5B9BD5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Avoin hallinto rakentaa kansalaisten </a:t>
            </a:r>
            <a:r>
              <a:rPr lang="fi-FI" sz="2400" b="1" dirty="0">
                <a:solidFill>
                  <a:srgbClr val="ED7D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luottamusta, turvallisuutta ja </a:t>
            </a:r>
          </a:p>
          <a:p>
            <a:pPr defTabSz="457200"/>
            <a:r>
              <a:rPr lang="fi-FI" sz="2400" b="1" dirty="0">
                <a:solidFill>
                  <a:srgbClr val="ED7D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																uskoa tulevaisuuteen. </a:t>
            </a:r>
          </a:p>
          <a:p>
            <a:pPr defTabSz="457200"/>
            <a:endParaRPr lang="fi-FI" sz="16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92063" y="2439287"/>
            <a:ext cx="1290101" cy="115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Ryhmä 7"/>
          <p:cNvGrpSpPr/>
          <p:nvPr/>
        </p:nvGrpSpPr>
        <p:grpSpPr>
          <a:xfrm>
            <a:off x="8292063" y="3922212"/>
            <a:ext cx="3105684" cy="2857727"/>
            <a:chOff x="10336717" y="2354099"/>
            <a:chExt cx="2028378" cy="2432978"/>
          </a:xfrm>
        </p:grpSpPr>
        <p:sp>
          <p:nvSpPr>
            <p:cNvPr id="9" name="Suorakulmio 8"/>
            <p:cNvSpPr/>
            <p:nvPr/>
          </p:nvSpPr>
          <p:spPr>
            <a:xfrm>
              <a:off x="10336717" y="2354099"/>
              <a:ext cx="2028378" cy="243297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i-FI" sz="2000" dirty="0">
                <a:solidFill>
                  <a:srgbClr val="44546A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 defTabSz="457200"/>
              <a:endParaRPr lang="fi-FI" sz="2000" dirty="0">
                <a:solidFill>
                  <a:srgbClr val="44546A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 defTabSz="457200"/>
              <a:endParaRPr lang="fi-FI" sz="2000" dirty="0">
                <a:solidFill>
                  <a:srgbClr val="44546A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 defTabSz="457200"/>
              <a:endParaRPr lang="fi-FI" sz="2000" dirty="0">
                <a:solidFill>
                  <a:srgbClr val="44546A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 defTabSz="457200"/>
              <a:r>
                <a:rPr lang="fi-FI" sz="2800" dirty="0">
                  <a:solidFill>
                    <a:srgbClr val="44546A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Viides </a:t>
              </a:r>
            </a:p>
            <a:p>
              <a:pPr algn="ctr" defTabSz="457200"/>
              <a:r>
                <a:rPr lang="fi-FI" sz="2800" dirty="0">
                  <a:solidFill>
                    <a:srgbClr val="44546A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toimintaohjelma </a:t>
              </a:r>
            </a:p>
            <a:p>
              <a:pPr algn="ctr" defTabSz="457200"/>
              <a:r>
                <a:rPr lang="fi-FI" sz="2800" dirty="0">
                  <a:solidFill>
                    <a:srgbClr val="44546A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2024-2027</a:t>
              </a:r>
            </a:p>
          </p:txBody>
        </p:sp>
        <p:pic>
          <p:nvPicPr>
            <p:cNvPr id="10" name="Kuva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3" r="7309"/>
            <a:stretch/>
          </p:blipFill>
          <p:spPr>
            <a:xfrm>
              <a:off x="10398301" y="2388162"/>
              <a:ext cx="1791633" cy="1153329"/>
            </a:xfrm>
            <a:prstGeom prst="rect">
              <a:avLst/>
            </a:prstGeom>
          </p:spPr>
        </p:pic>
      </p:grpSp>
      <p:sp>
        <p:nvSpPr>
          <p:cNvPr id="21" name="Kaareutuva nuoli 20"/>
          <p:cNvSpPr/>
          <p:nvPr/>
        </p:nvSpPr>
        <p:spPr>
          <a:xfrm rot="10800000" flipH="1">
            <a:off x="316081" y="4768994"/>
            <a:ext cx="1883274" cy="1012317"/>
          </a:xfrm>
          <a:prstGeom prst="bentArrow">
            <a:avLst>
              <a:gd name="adj1" fmla="val 36023"/>
              <a:gd name="adj2" fmla="val 40983"/>
              <a:gd name="adj3" fmla="val 33818"/>
              <a:gd name="adj4" fmla="val 43750"/>
            </a:avLst>
          </a:prstGeom>
          <a:solidFill>
            <a:srgbClr val="F7AD3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i-FI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Nuoli oikealle 21"/>
          <p:cNvSpPr/>
          <p:nvPr/>
        </p:nvSpPr>
        <p:spPr>
          <a:xfrm>
            <a:off x="7021963" y="4889449"/>
            <a:ext cx="987314" cy="923251"/>
          </a:xfrm>
          <a:prstGeom prst="rightArrow">
            <a:avLst>
              <a:gd name="adj1" fmla="val 41922"/>
              <a:gd name="adj2" fmla="val 56089"/>
            </a:avLst>
          </a:prstGeom>
          <a:solidFill>
            <a:srgbClr val="F7AD3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i-FI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0186" y="4479881"/>
            <a:ext cx="4088991" cy="230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49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720F82-63F1-1A03-0DC6-A7FC7E328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246" y="2224903"/>
            <a:ext cx="2061509" cy="2673760"/>
          </a:xfrm>
        </p:spPr>
        <p:txBody>
          <a:bodyPr anchor="ctr">
            <a:normAutofit/>
          </a:bodyPr>
          <a:lstStyle/>
          <a:p>
            <a:pPr algn="ctr"/>
            <a:r>
              <a:rPr lang="fi-FI" sz="3200" dirty="0">
                <a:solidFill>
                  <a:schemeClr val="bg1"/>
                </a:solidFill>
              </a:rPr>
              <a:t>Avoin hallinto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A5D0529F-81D0-EBD3-37B7-979B4EE90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21528" y="1513682"/>
            <a:ext cx="4148944" cy="4148944"/>
            <a:chOff x="4090644" y="1669102"/>
            <a:chExt cx="4148944" cy="4148944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24368CDE-7788-D5B6-D329-00C28F69F484}"/>
                </a:ext>
              </a:extLst>
            </p:cNvPr>
            <p:cNvSpPr/>
            <p:nvPr/>
          </p:nvSpPr>
          <p:spPr>
            <a:xfrm>
              <a:off x="4828128" y="1669102"/>
              <a:ext cx="1153911" cy="895856"/>
            </a:xfrm>
            <a:custGeom>
              <a:avLst/>
              <a:gdLst>
                <a:gd name="connsiteX0" fmla="*/ 1153911 w 1153911"/>
                <a:gd name="connsiteY0" fmla="*/ 0 h 895856"/>
                <a:gd name="connsiteX1" fmla="*/ 1153911 w 1153911"/>
                <a:gd name="connsiteY1" fmla="*/ 593570 h 895856"/>
                <a:gd name="connsiteX2" fmla="*/ 421605 w 1153911"/>
                <a:gd name="connsiteY2" fmla="*/ 895856 h 895856"/>
                <a:gd name="connsiteX3" fmla="*/ 0 w 1153911"/>
                <a:gd name="connsiteY3" fmla="*/ 475978 h 895856"/>
                <a:gd name="connsiteX4" fmla="*/ 1153911 w 1153911"/>
                <a:gd name="connsiteY4" fmla="*/ 0 h 8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911" h="895856">
                  <a:moveTo>
                    <a:pt x="1153911" y="0"/>
                  </a:moveTo>
                  <a:lnTo>
                    <a:pt x="1153911" y="593570"/>
                  </a:lnTo>
                  <a:cubicBezTo>
                    <a:pt x="885500" y="624424"/>
                    <a:pt x="633918" y="728207"/>
                    <a:pt x="421605" y="895856"/>
                  </a:cubicBezTo>
                  <a:lnTo>
                    <a:pt x="0" y="475978"/>
                  </a:lnTo>
                  <a:cubicBezTo>
                    <a:pt x="324295" y="202172"/>
                    <a:pt x="730365" y="34738"/>
                    <a:pt x="1153911" y="0"/>
                  </a:cubicBezTo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A829D62C-870F-9887-39F2-5D4989370AB7}"/>
                </a:ext>
              </a:extLst>
            </p:cNvPr>
            <p:cNvSpPr/>
            <p:nvPr/>
          </p:nvSpPr>
          <p:spPr>
            <a:xfrm>
              <a:off x="6347977" y="1669102"/>
              <a:ext cx="1154342" cy="895856"/>
            </a:xfrm>
            <a:custGeom>
              <a:avLst/>
              <a:gdLst>
                <a:gd name="connsiteX0" fmla="*/ 1154127 w 1154342"/>
                <a:gd name="connsiteY0" fmla="*/ 475978 h 895856"/>
                <a:gd name="connsiteX1" fmla="*/ 732522 w 1154342"/>
                <a:gd name="connsiteY1" fmla="*/ 895856 h 895856"/>
                <a:gd name="connsiteX2" fmla="*/ 0 w 1154342"/>
                <a:gd name="connsiteY2" fmla="*/ 593354 h 895856"/>
                <a:gd name="connsiteX3" fmla="*/ 0 w 1154342"/>
                <a:gd name="connsiteY3" fmla="*/ 0 h 895856"/>
                <a:gd name="connsiteX4" fmla="*/ 1154343 w 1154342"/>
                <a:gd name="connsiteY4" fmla="*/ 475978 h 8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342" h="895856">
                  <a:moveTo>
                    <a:pt x="1154127" y="475978"/>
                  </a:moveTo>
                  <a:lnTo>
                    <a:pt x="732522" y="895856"/>
                  </a:lnTo>
                  <a:cubicBezTo>
                    <a:pt x="519994" y="728207"/>
                    <a:pt x="268627" y="624424"/>
                    <a:pt x="0" y="593354"/>
                  </a:cubicBezTo>
                  <a:lnTo>
                    <a:pt x="0" y="0"/>
                  </a:lnTo>
                  <a:cubicBezTo>
                    <a:pt x="423547" y="34738"/>
                    <a:pt x="829401" y="202172"/>
                    <a:pt x="1154343" y="475978"/>
                  </a:cubicBezTo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5354F7E5-D0D9-BD72-3E21-08E5AA19F30C}"/>
                </a:ext>
              </a:extLst>
            </p:cNvPr>
            <p:cNvSpPr/>
            <p:nvPr/>
          </p:nvSpPr>
          <p:spPr>
            <a:xfrm>
              <a:off x="7343732" y="2406370"/>
              <a:ext cx="895856" cy="1154127"/>
            </a:xfrm>
            <a:custGeom>
              <a:avLst/>
              <a:gdLst>
                <a:gd name="connsiteX0" fmla="*/ 895640 w 895856"/>
                <a:gd name="connsiteY0" fmla="*/ 1154127 h 1154127"/>
                <a:gd name="connsiteX1" fmla="*/ 302287 w 895856"/>
                <a:gd name="connsiteY1" fmla="*/ 1154127 h 1154127"/>
                <a:gd name="connsiteX2" fmla="*/ 0 w 895856"/>
                <a:gd name="connsiteY2" fmla="*/ 421605 h 1154127"/>
                <a:gd name="connsiteX3" fmla="*/ 419879 w 895856"/>
                <a:gd name="connsiteY3" fmla="*/ 0 h 1154127"/>
                <a:gd name="connsiteX4" fmla="*/ 895856 w 895856"/>
                <a:gd name="connsiteY4" fmla="*/ 1154127 h 115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856" h="1154127">
                  <a:moveTo>
                    <a:pt x="895640" y="1154127"/>
                  </a:moveTo>
                  <a:lnTo>
                    <a:pt x="302287" y="1154127"/>
                  </a:lnTo>
                  <a:cubicBezTo>
                    <a:pt x="271432" y="885284"/>
                    <a:pt x="167434" y="633918"/>
                    <a:pt x="0" y="421605"/>
                  </a:cubicBezTo>
                  <a:lnTo>
                    <a:pt x="419879" y="0"/>
                  </a:lnTo>
                  <a:cubicBezTo>
                    <a:pt x="693469" y="324726"/>
                    <a:pt x="860902" y="730580"/>
                    <a:pt x="895856" y="1154127"/>
                  </a:cubicBezTo>
                </a:path>
              </a:pathLst>
            </a:custGeom>
            <a:solidFill>
              <a:srgbClr val="D73A4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42A99C2D-855A-0813-E295-4CC2FFCCC662}"/>
                </a:ext>
              </a:extLst>
            </p:cNvPr>
            <p:cNvSpPr/>
            <p:nvPr/>
          </p:nvSpPr>
          <p:spPr>
            <a:xfrm>
              <a:off x="4090644" y="2406586"/>
              <a:ext cx="895856" cy="1154126"/>
            </a:xfrm>
            <a:custGeom>
              <a:avLst/>
              <a:gdLst>
                <a:gd name="connsiteX0" fmla="*/ 895856 w 895856"/>
                <a:gd name="connsiteY0" fmla="*/ 421605 h 1154126"/>
                <a:gd name="connsiteX1" fmla="*/ 593570 w 895856"/>
                <a:gd name="connsiteY1" fmla="*/ 1154127 h 1154126"/>
                <a:gd name="connsiteX2" fmla="*/ 0 w 895856"/>
                <a:gd name="connsiteY2" fmla="*/ 1154127 h 1154126"/>
                <a:gd name="connsiteX3" fmla="*/ 475978 w 895856"/>
                <a:gd name="connsiteY3" fmla="*/ 0 h 1154126"/>
                <a:gd name="connsiteX4" fmla="*/ 895856 w 895856"/>
                <a:gd name="connsiteY4" fmla="*/ 421605 h 115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856" h="1154126">
                  <a:moveTo>
                    <a:pt x="895856" y="421605"/>
                  </a:moveTo>
                  <a:cubicBezTo>
                    <a:pt x="728207" y="633918"/>
                    <a:pt x="624424" y="885284"/>
                    <a:pt x="593570" y="1154127"/>
                  </a:cubicBezTo>
                  <a:lnTo>
                    <a:pt x="0" y="1154127"/>
                  </a:lnTo>
                  <a:cubicBezTo>
                    <a:pt x="34954" y="730796"/>
                    <a:pt x="202388" y="324726"/>
                    <a:pt x="475978" y="0"/>
                  </a:cubicBezTo>
                  <a:lnTo>
                    <a:pt x="895856" y="421605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12EF1D71-937E-91E8-546D-D37FBCC43819}"/>
                </a:ext>
              </a:extLst>
            </p:cNvPr>
            <p:cNvSpPr/>
            <p:nvPr/>
          </p:nvSpPr>
          <p:spPr>
            <a:xfrm>
              <a:off x="4090644" y="3926435"/>
              <a:ext cx="895640" cy="1153695"/>
            </a:xfrm>
            <a:custGeom>
              <a:avLst/>
              <a:gdLst>
                <a:gd name="connsiteX0" fmla="*/ 895641 w 895640"/>
                <a:gd name="connsiteY0" fmla="*/ 732306 h 1153695"/>
                <a:gd name="connsiteX1" fmla="*/ 475978 w 895640"/>
                <a:gd name="connsiteY1" fmla="*/ 1153695 h 1153695"/>
                <a:gd name="connsiteX2" fmla="*/ 0 w 895640"/>
                <a:gd name="connsiteY2" fmla="*/ 0 h 1153695"/>
                <a:gd name="connsiteX3" fmla="*/ 593570 w 895640"/>
                <a:gd name="connsiteY3" fmla="*/ 0 h 1153695"/>
                <a:gd name="connsiteX4" fmla="*/ 895641 w 895640"/>
                <a:gd name="connsiteY4" fmla="*/ 732306 h 115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640" h="1153695">
                  <a:moveTo>
                    <a:pt x="895641" y="732306"/>
                  </a:moveTo>
                  <a:lnTo>
                    <a:pt x="475978" y="1153695"/>
                  </a:lnTo>
                  <a:cubicBezTo>
                    <a:pt x="202388" y="829185"/>
                    <a:pt x="34954" y="423331"/>
                    <a:pt x="0" y="0"/>
                  </a:cubicBezTo>
                  <a:lnTo>
                    <a:pt x="593570" y="0"/>
                  </a:lnTo>
                  <a:cubicBezTo>
                    <a:pt x="624424" y="268412"/>
                    <a:pt x="727991" y="519994"/>
                    <a:pt x="895641" y="732306"/>
                  </a:cubicBezTo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F7FB4440-CCBC-3987-DE35-1E0DA3C08287}"/>
                </a:ext>
              </a:extLst>
            </p:cNvPr>
            <p:cNvSpPr/>
            <p:nvPr/>
          </p:nvSpPr>
          <p:spPr>
            <a:xfrm>
              <a:off x="4828128" y="4921975"/>
              <a:ext cx="1153911" cy="895856"/>
            </a:xfrm>
            <a:custGeom>
              <a:avLst/>
              <a:gdLst>
                <a:gd name="connsiteX0" fmla="*/ 1153911 w 1153911"/>
                <a:gd name="connsiteY0" fmla="*/ 302287 h 895856"/>
                <a:gd name="connsiteX1" fmla="*/ 1153911 w 1153911"/>
                <a:gd name="connsiteY1" fmla="*/ 895856 h 895856"/>
                <a:gd name="connsiteX2" fmla="*/ 0 w 1153911"/>
                <a:gd name="connsiteY2" fmla="*/ 419663 h 895856"/>
                <a:gd name="connsiteX3" fmla="*/ 421605 w 1153911"/>
                <a:gd name="connsiteY3" fmla="*/ 0 h 895856"/>
                <a:gd name="connsiteX4" fmla="*/ 1153911 w 1153911"/>
                <a:gd name="connsiteY4" fmla="*/ 302287 h 8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911" h="895856">
                  <a:moveTo>
                    <a:pt x="1153911" y="302287"/>
                  </a:moveTo>
                  <a:lnTo>
                    <a:pt x="1153911" y="895856"/>
                  </a:lnTo>
                  <a:cubicBezTo>
                    <a:pt x="730580" y="860903"/>
                    <a:pt x="324726" y="693469"/>
                    <a:pt x="0" y="419663"/>
                  </a:cubicBezTo>
                  <a:lnTo>
                    <a:pt x="421605" y="0"/>
                  </a:lnTo>
                  <a:cubicBezTo>
                    <a:pt x="634133" y="167650"/>
                    <a:pt x="885500" y="271432"/>
                    <a:pt x="1153911" y="302287"/>
                  </a:cubicBezTo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25D51CF1-8443-2CED-F84B-3970C8397221}"/>
                </a:ext>
              </a:extLst>
            </p:cNvPr>
            <p:cNvSpPr/>
            <p:nvPr/>
          </p:nvSpPr>
          <p:spPr>
            <a:xfrm>
              <a:off x="6347977" y="4922190"/>
              <a:ext cx="1154126" cy="895856"/>
            </a:xfrm>
            <a:custGeom>
              <a:avLst/>
              <a:gdLst>
                <a:gd name="connsiteX0" fmla="*/ 1154127 w 1154126"/>
                <a:gd name="connsiteY0" fmla="*/ 419663 h 895856"/>
                <a:gd name="connsiteX1" fmla="*/ 0 w 1154126"/>
                <a:gd name="connsiteY1" fmla="*/ 895856 h 895856"/>
                <a:gd name="connsiteX2" fmla="*/ 0 w 1154126"/>
                <a:gd name="connsiteY2" fmla="*/ 302502 h 895856"/>
                <a:gd name="connsiteX3" fmla="*/ 732522 w 1154126"/>
                <a:gd name="connsiteY3" fmla="*/ 0 h 895856"/>
                <a:gd name="connsiteX4" fmla="*/ 1153911 w 1154126"/>
                <a:gd name="connsiteY4" fmla="*/ 419663 h 8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126" h="895856">
                  <a:moveTo>
                    <a:pt x="1154127" y="419663"/>
                  </a:moveTo>
                  <a:cubicBezTo>
                    <a:pt x="829185" y="693469"/>
                    <a:pt x="423331" y="860902"/>
                    <a:pt x="0" y="895856"/>
                  </a:cubicBezTo>
                  <a:lnTo>
                    <a:pt x="0" y="302502"/>
                  </a:lnTo>
                  <a:cubicBezTo>
                    <a:pt x="268627" y="271432"/>
                    <a:pt x="520209" y="167649"/>
                    <a:pt x="732522" y="0"/>
                  </a:cubicBezTo>
                  <a:lnTo>
                    <a:pt x="1153911" y="419663"/>
                  </a:lnTo>
                  <a:close/>
                </a:path>
              </a:pathLst>
            </a:custGeom>
            <a:solidFill>
              <a:srgbClr val="E2BE8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1E991709-32DD-D168-4303-A733ACD56F29}"/>
                </a:ext>
              </a:extLst>
            </p:cNvPr>
            <p:cNvSpPr/>
            <p:nvPr/>
          </p:nvSpPr>
          <p:spPr>
            <a:xfrm>
              <a:off x="7343732" y="3926435"/>
              <a:ext cx="895640" cy="1153911"/>
            </a:xfrm>
            <a:custGeom>
              <a:avLst/>
              <a:gdLst>
                <a:gd name="connsiteX0" fmla="*/ 895640 w 895640"/>
                <a:gd name="connsiteY0" fmla="*/ 0 h 1153911"/>
                <a:gd name="connsiteX1" fmla="*/ 419663 w 895640"/>
                <a:gd name="connsiteY1" fmla="*/ 1153911 h 1153911"/>
                <a:gd name="connsiteX2" fmla="*/ 0 w 895640"/>
                <a:gd name="connsiteY2" fmla="*/ 732522 h 1153911"/>
                <a:gd name="connsiteX3" fmla="*/ 302071 w 895640"/>
                <a:gd name="connsiteY3" fmla="*/ 216 h 1153911"/>
                <a:gd name="connsiteX4" fmla="*/ 895640 w 895640"/>
                <a:gd name="connsiteY4" fmla="*/ 216 h 115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640" h="1153911">
                  <a:moveTo>
                    <a:pt x="895640" y="0"/>
                  </a:moveTo>
                  <a:cubicBezTo>
                    <a:pt x="860687" y="423331"/>
                    <a:pt x="693469" y="829185"/>
                    <a:pt x="419663" y="1153911"/>
                  </a:cubicBezTo>
                  <a:lnTo>
                    <a:pt x="0" y="732522"/>
                  </a:lnTo>
                  <a:cubicBezTo>
                    <a:pt x="167649" y="519994"/>
                    <a:pt x="271216" y="268627"/>
                    <a:pt x="302071" y="216"/>
                  </a:cubicBezTo>
                  <a:lnTo>
                    <a:pt x="895640" y="216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Tekstiruutu 16">
            <a:extLst>
              <a:ext uri="{FF2B5EF4-FFF2-40B4-BE49-F238E27FC236}">
                <a16:creationId xmlns:a16="http://schemas.microsoft.com/office/drawing/2014/main" id="{7B546314-C246-D058-1C33-54A6CFF27F65}"/>
              </a:ext>
            </a:extLst>
          </p:cNvPr>
          <p:cNvSpPr txBox="1"/>
          <p:nvPr/>
        </p:nvSpPr>
        <p:spPr>
          <a:xfrm>
            <a:off x="288916" y="1461430"/>
            <a:ext cx="27263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JULKISUUS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6043330-977C-79DB-C922-1161631FAD7D}"/>
              </a:ext>
            </a:extLst>
          </p:cNvPr>
          <p:cNvSpPr txBox="1"/>
          <p:nvPr/>
        </p:nvSpPr>
        <p:spPr>
          <a:xfrm>
            <a:off x="288916" y="2741603"/>
            <a:ext cx="27263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LUOTTAMUS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93DCA23-F37C-005C-0E41-43C1F542C279}"/>
              </a:ext>
            </a:extLst>
          </p:cNvPr>
          <p:cNvSpPr txBox="1"/>
          <p:nvPr/>
        </p:nvSpPr>
        <p:spPr>
          <a:xfrm>
            <a:off x="288916" y="4021776"/>
            <a:ext cx="27263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VIESTINTÄ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8E253A8A-F606-AF70-5388-FCA222964D75}"/>
              </a:ext>
            </a:extLst>
          </p:cNvPr>
          <p:cNvSpPr txBox="1"/>
          <p:nvPr/>
        </p:nvSpPr>
        <p:spPr>
          <a:xfrm>
            <a:off x="288916" y="5282714"/>
            <a:ext cx="27263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AVOIN DATA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2D675BF-E580-E3B2-DBB8-20052F9A0091}"/>
              </a:ext>
            </a:extLst>
          </p:cNvPr>
          <p:cNvSpPr txBox="1"/>
          <p:nvPr/>
        </p:nvSpPr>
        <p:spPr>
          <a:xfrm>
            <a:off x="8332278" y="1461430"/>
            <a:ext cx="37072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YMMÄRRETTÄVYYS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7F5ACA58-4D3E-7AF1-F8D4-7C3206D5995B}"/>
              </a:ext>
            </a:extLst>
          </p:cNvPr>
          <p:cNvSpPr txBox="1"/>
          <p:nvPr/>
        </p:nvSpPr>
        <p:spPr>
          <a:xfrm>
            <a:off x="8332278" y="2741603"/>
            <a:ext cx="37072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OSALLISUUS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F752B9D1-DE61-9273-FEF9-24B83D9BA758}"/>
              </a:ext>
            </a:extLst>
          </p:cNvPr>
          <p:cNvSpPr txBox="1"/>
          <p:nvPr/>
        </p:nvSpPr>
        <p:spPr>
          <a:xfrm>
            <a:off x="8332278" y="4021776"/>
            <a:ext cx="37072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AVOIN TOIMINT</a:t>
            </a:r>
            <a:r>
              <a:rPr kumimoji="0" lang="en-GB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</a:t>
            </a:r>
            <a:endParaRPr kumimoji="0" lang="fi-FI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4DACCC04-8591-EC71-7024-6AC8478D85C9}"/>
              </a:ext>
            </a:extLst>
          </p:cNvPr>
          <p:cNvSpPr txBox="1"/>
          <p:nvPr/>
        </p:nvSpPr>
        <p:spPr>
          <a:xfrm>
            <a:off x="6960589" y="5282714"/>
            <a:ext cx="507898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HALLINTO MAHDOLLISTAJANA</a:t>
            </a:r>
          </a:p>
        </p:txBody>
      </p:sp>
      <p:cxnSp>
        <p:nvCxnSpPr>
          <p:cNvPr id="22" name="Suora yhdysviiva 21">
            <a:extLst>
              <a:ext uri="{FF2B5EF4-FFF2-40B4-BE49-F238E27FC236}">
                <a16:creationId xmlns:a16="http://schemas.microsoft.com/office/drawing/2014/main" id="{7DA49DEE-BC3E-727C-3AFA-D438015A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916746" y="2911641"/>
            <a:ext cx="13711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22">
            <a:extLst>
              <a:ext uri="{FF2B5EF4-FFF2-40B4-BE49-F238E27FC236}">
                <a16:creationId xmlns:a16="http://schemas.microsoft.com/office/drawing/2014/main" id="{929CA74E-AA22-2256-B2B7-4DDB5D6B4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62726" y="4244496"/>
            <a:ext cx="1725171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4AF72F00-DA98-5048-01DB-CEF747ED7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916746" y="5552829"/>
            <a:ext cx="254559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327FF450-7323-CFD1-4B2E-3587A390B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46947" y="1687256"/>
            <a:ext cx="2815393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F87789B3-2E5A-A324-9A8A-6C8D1C04A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980208" y="2911641"/>
            <a:ext cx="1645055" cy="0"/>
          </a:xfrm>
          <a:prstGeom prst="line">
            <a:avLst/>
          </a:prstGeom>
          <a:ln>
            <a:solidFill>
              <a:srgbClr val="D73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87736865-8B99-FC62-8875-A2F02416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980208" y="4244496"/>
            <a:ext cx="68046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yhdysviiva 34">
            <a:extLst>
              <a:ext uri="{FF2B5EF4-FFF2-40B4-BE49-F238E27FC236}">
                <a16:creationId xmlns:a16="http://schemas.microsoft.com/office/drawing/2014/main" id="{DC5FAD38-7D34-BC0F-2897-2B5E9BB5C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53463" y="5552829"/>
            <a:ext cx="1516793" cy="0"/>
          </a:xfrm>
          <a:prstGeom prst="line">
            <a:avLst/>
          </a:prstGeom>
          <a:ln>
            <a:solidFill>
              <a:srgbClr val="E2BE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F83F1818-4FD7-3EB5-D068-AA9CF4B15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6805765" y="1687256"/>
            <a:ext cx="1526513" cy="2039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67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720F82-63F1-1A03-0DC6-A7FC7E328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246" y="2224903"/>
            <a:ext cx="2061509" cy="2673760"/>
          </a:xfrm>
        </p:spPr>
        <p:txBody>
          <a:bodyPr anchor="ctr">
            <a:normAutofit/>
          </a:bodyPr>
          <a:lstStyle/>
          <a:p>
            <a:pPr algn="ctr"/>
            <a:r>
              <a:rPr lang="fi-FI" sz="3200" dirty="0">
                <a:solidFill>
                  <a:schemeClr val="bg1"/>
                </a:solidFill>
              </a:rPr>
              <a:t>Avoin hallinto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A5D0529F-81D0-EBD3-37B7-979B4EE90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21528" y="1513682"/>
            <a:ext cx="4148944" cy="4148944"/>
            <a:chOff x="4090644" y="1669102"/>
            <a:chExt cx="4148944" cy="4148944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24368CDE-7788-D5B6-D329-00C28F69F484}"/>
                </a:ext>
              </a:extLst>
            </p:cNvPr>
            <p:cNvSpPr/>
            <p:nvPr/>
          </p:nvSpPr>
          <p:spPr>
            <a:xfrm>
              <a:off x="4828128" y="1669102"/>
              <a:ext cx="1153911" cy="895856"/>
            </a:xfrm>
            <a:custGeom>
              <a:avLst/>
              <a:gdLst>
                <a:gd name="connsiteX0" fmla="*/ 1153911 w 1153911"/>
                <a:gd name="connsiteY0" fmla="*/ 0 h 895856"/>
                <a:gd name="connsiteX1" fmla="*/ 1153911 w 1153911"/>
                <a:gd name="connsiteY1" fmla="*/ 593570 h 895856"/>
                <a:gd name="connsiteX2" fmla="*/ 421605 w 1153911"/>
                <a:gd name="connsiteY2" fmla="*/ 895856 h 895856"/>
                <a:gd name="connsiteX3" fmla="*/ 0 w 1153911"/>
                <a:gd name="connsiteY3" fmla="*/ 475978 h 895856"/>
                <a:gd name="connsiteX4" fmla="*/ 1153911 w 1153911"/>
                <a:gd name="connsiteY4" fmla="*/ 0 h 8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911" h="895856">
                  <a:moveTo>
                    <a:pt x="1153911" y="0"/>
                  </a:moveTo>
                  <a:lnTo>
                    <a:pt x="1153911" y="593570"/>
                  </a:lnTo>
                  <a:cubicBezTo>
                    <a:pt x="885500" y="624424"/>
                    <a:pt x="633918" y="728207"/>
                    <a:pt x="421605" y="895856"/>
                  </a:cubicBezTo>
                  <a:lnTo>
                    <a:pt x="0" y="475978"/>
                  </a:lnTo>
                  <a:cubicBezTo>
                    <a:pt x="324295" y="202172"/>
                    <a:pt x="730365" y="34738"/>
                    <a:pt x="1153911" y="0"/>
                  </a:cubicBezTo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A829D62C-870F-9887-39F2-5D4989370AB7}"/>
                </a:ext>
              </a:extLst>
            </p:cNvPr>
            <p:cNvSpPr/>
            <p:nvPr/>
          </p:nvSpPr>
          <p:spPr>
            <a:xfrm>
              <a:off x="6347977" y="1669102"/>
              <a:ext cx="1154342" cy="895856"/>
            </a:xfrm>
            <a:custGeom>
              <a:avLst/>
              <a:gdLst>
                <a:gd name="connsiteX0" fmla="*/ 1154127 w 1154342"/>
                <a:gd name="connsiteY0" fmla="*/ 475978 h 895856"/>
                <a:gd name="connsiteX1" fmla="*/ 732522 w 1154342"/>
                <a:gd name="connsiteY1" fmla="*/ 895856 h 895856"/>
                <a:gd name="connsiteX2" fmla="*/ 0 w 1154342"/>
                <a:gd name="connsiteY2" fmla="*/ 593354 h 895856"/>
                <a:gd name="connsiteX3" fmla="*/ 0 w 1154342"/>
                <a:gd name="connsiteY3" fmla="*/ 0 h 895856"/>
                <a:gd name="connsiteX4" fmla="*/ 1154343 w 1154342"/>
                <a:gd name="connsiteY4" fmla="*/ 475978 h 8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342" h="895856">
                  <a:moveTo>
                    <a:pt x="1154127" y="475978"/>
                  </a:moveTo>
                  <a:lnTo>
                    <a:pt x="732522" y="895856"/>
                  </a:lnTo>
                  <a:cubicBezTo>
                    <a:pt x="519994" y="728207"/>
                    <a:pt x="268627" y="624424"/>
                    <a:pt x="0" y="593354"/>
                  </a:cubicBezTo>
                  <a:lnTo>
                    <a:pt x="0" y="0"/>
                  </a:lnTo>
                  <a:cubicBezTo>
                    <a:pt x="423547" y="34738"/>
                    <a:pt x="829401" y="202172"/>
                    <a:pt x="1154343" y="475978"/>
                  </a:cubicBezTo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5354F7E5-D0D9-BD72-3E21-08E5AA19F30C}"/>
                </a:ext>
              </a:extLst>
            </p:cNvPr>
            <p:cNvSpPr/>
            <p:nvPr/>
          </p:nvSpPr>
          <p:spPr>
            <a:xfrm>
              <a:off x="7343732" y="2406370"/>
              <a:ext cx="895856" cy="1154127"/>
            </a:xfrm>
            <a:custGeom>
              <a:avLst/>
              <a:gdLst>
                <a:gd name="connsiteX0" fmla="*/ 895640 w 895856"/>
                <a:gd name="connsiteY0" fmla="*/ 1154127 h 1154127"/>
                <a:gd name="connsiteX1" fmla="*/ 302287 w 895856"/>
                <a:gd name="connsiteY1" fmla="*/ 1154127 h 1154127"/>
                <a:gd name="connsiteX2" fmla="*/ 0 w 895856"/>
                <a:gd name="connsiteY2" fmla="*/ 421605 h 1154127"/>
                <a:gd name="connsiteX3" fmla="*/ 419879 w 895856"/>
                <a:gd name="connsiteY3" fmla="*/ 0 h 1154127"/>
                <a:gd name="connsiteX4" fmla="*/ 895856 w 895856"/>
                <a:gd name="connsiteY4" fmla="*/ 1154127 h 115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856" h="1154127">
                  <a:moveTo>
                    <a:pt x="895640" y="1154127"/>
                  </a:moveTo>
                  <a:lnTo>
                    <a:pt x="302287" y="1154127"/>
                  </a:lnTo>
                  <a:cubicBezTo>
                    <a:pt x="271432" y="885284"/>
                    <a:pt x="167434" y="633918"/>
                    <a:pt x="0" y="421605"/>
                  </a:cubicBezTo>
                  <a:lnTo>
                    <a:pt x="419879" y="0"/>
                  </a:lnTo>
                  <a:cubicBezTo>
                    <a:pt x="693469" y="324726"/>
                    <a:pt x="860902" y="730580"/>
                    <a:pt x="895856" y="1154127"/>
                  </a:cubicBezTo>
                </a:path>
              </a:pathLst>
            </a:custGeom>
            <a:solidFill>
              <a:srgbClr val="D73A4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42A99C2D-855A-0813-E295-4CC2FFCCC662}"/>
                </a:ext>
              </a:extLst>
            </p:cNvPr>
            <p:cNvSpPr/>
            <p:nvPr/>
          </p:nvSpPr>
          <p:spPr>
            <a:xfrm>
              <a:off x="4090644" y="2406586"/>
              <a:ext cx="895856" cy="1154126"/>
            </a:xfrm>
            <a:custGeom>
              <a:avLst/>
              <a:gdLst>
                <a:gd name="connsiteX0" fmla="*/ 895856 w 895856"/>
                <a:gd name="connsiteY0" fmla="*/ 421605 h 1154126"/>
                <a:gd name="connsiteX1" fmla="*/ 593570 w 895856"/>
                <a:gd name="connsiteY1" fmla="*/ 1154127 h 1154126"/>
                <a:gd name="connsiteX2" fmla="*/ 0 w 895856"/>
                <a:gd name="connsiteY2" fmla="*/ 1154127 h 1154126"/>
                <a:gd name="connsiteX3" fmla="*/ 475978 w 895856"/>
                <a:gd name="connsiteY3" fmla="*/ 0 h 1154126"/>
                <a:gd name="connsiteX4" fmla="*/ 895856 w 895856"/>
                <a:gd name="connsiteY4" fmla="*/ 421605 h 115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856" h="1154126">
                  <a:moveTo>
                    <a:pt x="895856" y="421605"/>
                  </a:moveTo>
                  <a:cubicBezTo>
                    <a:pt x="728207" y="633918"/>
                    <a:pt x="624424" y="885284"/>
                    <a:pt x="593570" y="1154127"/>
                  </a:cubicBezTo>
                  <a:lnTo>
                    <a:pt x="0" y="1154127"/>
                  </a:lnTo>
                  <a:cubicBezTo>
                    <a:pt x="34954" y="730796"/>
                    <a:pt x="202388" y="324726"/>
                    <a:pt x="475978" y="0"/>
                  </a:cubicBezTo>
                  <a:lnTo>
                    <a:pt x="895856" y="421605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12EF1D71-937E-91E8-546D-D37FBCC43819}"/>
                </a:ext>
              </a:extLst>
            </p:cNvPr>
            <p:cNvSpPr/>
            <p:nvPr/>
          </p:nvSpPr>
          <p:spPr>
            <a:xfrm>
              <a:off x="4090644" y="3926435"/>
              <a:ext cx="895640" cy="1153695"/>
            </a:xfrm>
            <a:custGeom>
              <a:avLst/>
              <a:gdLst>
                <a:gd name="connsiteX0" fmla="*/ 895641 w 895640"/>
                <a:gd name="connsiteY0" fmla="*/ 732306 h 1153695"/>
                <a:gd name="connsiteX1" fmla="*/ 475978 w 895640"/>
                <a:gd name="connsiteY1" fmla="*/ 1153695 h 1153695"/>
                <a:gd name="connsiteX2" fmla="*/ 0 w 895640"/>
                <a:gd name="connsiteY2" fmla="*/ 0 h 1153695"/>
                <a:gd name="connsiteX3" fmla="*/ 593570 w 895640"/>
                <a:gd name="connsiteY3" fmla="*/ 0 h 1153695"/>
                <a:gd name="connsiteX4" fmla="*/ 895641 w 895640"/>
                <a:gd name="connsiteY4" fmla="*/ 732306 h 115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640" h="1153695">
                  <a:moveTo>
                    <a:pt x="895641" y="732306"/>
                  </a:moveTo>
                  <a:lnTo>
                    <a:pt x="475978" y="1153695"/>
                  </a:lnTo>
                  <a:cubicBezTo>
                    <a:pt x="202388" y="829185"/>
                    <a:pt x="34954" y="423331"/>
                    <a:pt x="0" y="0"/>
                  </a:cubicBezTo>
                  <a:lnTo>
                    <a:pt x="593570" y="0"/>
                  </a:lnTo>
                  <a:cubicBezTo>
                    <a:pt x="624424" y="268412"/>
                    <a:pt x="727991" y="519994"/>
                    <a:pt x="895641" y="732306"/>
                  </a:cubicBezTo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F7FB4440-CCBC-3987-DE35-1E0DA3C08287}"/>
                </a:ext>
              </a:extLst>
            </p:cNvPr>
            <p:cNvSpPr/>
            <p:nvPr/>
          </p:nvSpPr>
          <p:spPr>
            <a:xfrm>
              <a:off x="4828128" y="4921975"/>
              <a:ext cx="1153911" cy="895856"/>
            </a:xfrm>
            <a:custGeom>
              <a:avLst/>
              <a:gdLst>
                <a:gd name="connsiteX0" fmla="*/ 1153911 w 1153911"/>
                <a:gd name="connsiteY0" fmla="*/ 302287 h 895856"/>
                <a:gd name="connsiteX1" fmla="*/ 1153911 w 1153911"/>
                <a:gd name="connsiteY1" fmla="*/ 895856 h 895856"/>
                <a:gd name="connsiteX2" fmla="*/ 0 w 1153911"/>
                <a:gd name="connsiteY2" fmla="*/ 419663 h 895856"/>
                <a:gd name="connsiteX3" fmla="*/ 421605 w 1153911"/>
                <a:gd name="connsiteY3" fmla="*/ 0 h 895856"/>
                <a:gd name="connsiteX4" fmla="*/ 1153911 w 1153911"/>
                <a:gd name="connsiteY4" fmla="*/ 302287 h 8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911" h="895856">
                  <a:moveTo>
                    <a:pt x="1153911" y="302287"/>
                  </a:moveTo>
                  <a:lnTo>
                    <a:pt x="1153911" y="895856"/>
                  </a:lnTo>
                  <a:cubicBezTo>
                    <a:pt x="730580" y="860903"/>
                    <a:pt x="324726" y="693469"/>
                    <a:pt x="0" y="419663"/>
                  </a:cubicBezTo>
                  <a:lnTo>
                    <a:pt x="421605" y="0"/>
                  </a:lnTo>
                  <a:cubicBezTo>
                    <a:pt x="634133" y="167650"/>
                    <a:pt x="885500" y="271432"/>
                    <a:pt x="1153911" y="302287"/>
                  </a:cubicBezTo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25D51CF1-8443-2CED-F84B-3970C8397221}"/>
                </a:ext>
              </a:extLst>
            </p:cNvPr>
            <p:cNvSpPr/>
            <p:nvPr/>
          </p:nvSpPr>
          <p:spPr>
            <a:xfrm>
              <a:off x="6347977" y="4922190"/>
              <a:ext cx="1154126" cy="895856"/>
            </a:xfrm>
            <a:custGeom>
              <a:avLst/>
              <a:gdLst>
                <a:gd name="connsiteX0" fmla="*/ 1154127 w 1154126"/>
                <a:gd name="connsiteY0" fmla="*/ 419663 h 895856"/>
                <a:gd name="connsiteX1" fmla="*/ 0 w 1154126"/>
                <a:gd name="connsiteY1" fmla="*/ 895856 h 895856"/>
                <a:gd name="connsiteX2" fmla="*/ 0 w 1154126"/>
                <a:gd name="connsiteY2" fmla="*/ 302502 h 895856"/>
                <a:gd name="connsiteX3" fmla="*/ 732522 w 1154126"/>
                <a:gd name="connsiteY3" fmla="*/ 0 h 895856"/>
                <a:gd name="connsiteX4" fmla="*/ 1153911 w 1154126"/>
                <a:gd name="connsiteY4" fmla="*/ 419663 h 8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126" h="895856">
                  <a:moveTo>
                    <a:pt x="1154127" y="419663"/>
                  </a:moveTo>
                  <a:cubicBezTo>
                    <a:pt x="829185" y="693469"/>
                    <a:pt x="423331" y="860902"/>
                    <a:pt x="0" y="895856"/>
                  </a:cubicBezTo>
                  <a:lnTo>
                    <a:pt x="0" y="302502"/>
                  </a:lnTo>
                  <a:cubicBezTo>
                    <a:pt x="268627" y="271432"/>
                    <a:pt x="520209" y="167649"/>
                    <a:pt x="732522" y="0"/>
                  </a:cubicBezTo>
                  <a:lnTo>
                    <a:pt x="1153911" y="419663"/>
                  </a:lnTo>
                  <a:close/>
                </a:path>
              </a:pathLst>
            </a:custGeom>
            <a:solidFill>
              <a:srgbClr val="E2BE8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1E991709-32DD-D168-4303-A733ACD56F29}"/>
                </a:ext>
              </a:extLst>
            </p:cNvPr>
            <p:cNvSpPr/>
            <p:nvPr/>
          </p:nvSpPr>
          <p:spPr>
            <a:xfrm>
              <a:off x="7343732" y="3926435"/>
              <a:ext cx="895640" cy="1153911"/>
            </a:xfrm>
            <a:custGeom>
              <a:avLst/>
              <a:gdLst>
                <a:gd name="connsiteX0" fmla="*/ 895640 w 895640"/>
                <a:gd name="connsiteY0" fmla="*/ 0 h 1153911"/>
                <a:gd name="connsiteX1" fmla="*/ 419663 w 895640"/>
                <a:gd name="connsiteY1" fmla="*/ 1153911 h 1153911"/>
                <a:gd name="connsiteX2" fmla="*/ 0 w 895640"/>
                <a:gd name="connsiteY2" fmla="*/ 732522 h 1153911"/>
                <a:gd name="connsiteX3" fmla="*/ 302071 w 895640"/>
                <a:gd name="connsiteY3" fmla="*/ 216 h 1153911"/>
                <a:gd name="connsiteX4" fmla="*/ 895640 w 895640"/>
                <a:gd name="connsiteY4" fmla="*/ 216 h 115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640" h="1153911">
                  <a:moveTo>
                    <a:pt x="895640" y="0"/>
                  </a:moveTo>
                  <a:cubicBezTo>
                    <a:pt x="860687" y="423331"/>
                    <a:pt x="693469" y="829185"/>
                    <a:pt x="419663" y="1153911"/>
                  </a:cubicBezTo>
                  <a:lnTo>
                    <a:pt x="0" y="732522"/>
                  </a:lnTo>
                  <a:cubicBezTo>
                    <a:pt x="167649" y="519994"/>
                    <a:pt x="271216" y="268627"/>
                    <a:pt x="302071" y="216"/>
                  </a:cubicBezTo>
                  <a:lnTo>
                    <a:pt x="895640" y="216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Tekstiruutu 16">
            <a:extLst>
              <a:ext uri="{FF2B5EF4-FFF2-40B4-BE49-F238E27FC236}">
                <a16:creationId xmlns:a16="http://schemas.microsoft.com/office/drawing/2014/main" id="{7B546314-C246-D058-1C33-54A6CFF27F65}"/>
              </a:ext>
            </a:extLst>
          </p:cNvPr>
          <p:cNvSpPr txBox="1"/>
          <p:nvPr/>
        </p:nvSpPr>
        <p:spPr>
          <a:xfrm>
            <a:off x="288916" y="1461430"/>
            <a:ext cx="27263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JULKISUUS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6043330-977C-79DB-C922-1161631FAD7D}"/>
              </a:ext>
            </a:extLst>
          </p:cNvPr>
          <p:cNvSpPr txBox="1"/>
          <p:nvPr/>
        </p:nvSpPr>
        <p:spPr>
          <a:xfrm>
            <a:off x="288916" y="2741603"/>
            <a:ext cx="27263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LUOTTAMUS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93DCA23-F37C-005C-0E41-43C1F542C279}"/>
              </a:ext>
            </a:extLst>
          </p:cNvPr>
          <p:cNvSpPr txBox="1"/>
          <p:nvPr/>
        </p:nvSpPr>
        <p:spPr>
          <a:xfrm>
            <a:off x="288916" y="4021776"/>
            <a:ext cx="27263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VIESTINTÄ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8E253A8A-F606-AF70-5388-FCA222964D75}"/>
              </a:ext>
            </a:extLst>
          </p:cNvPr>
          <p:cNvSpPr txBox="1"/>
          <p:nvPr/>
        </p:nvSpPr>
        <p:spPr>
          <a:xfrm>
            <a:off x="288916" y="5282714"/>
            <a:ext cx="27263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AVOIN DATA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2D675BF-E580-E3B2-DBB8-20052F9A0091}"/>
              </a:ext>
            </a:extLst>
          </p:cNvPr>
          <p:cNvSpPr txBox="1"/>
          <p:nvPr/>
        </p:nvSpPr>
        <p:spPr>
          <a:xfrm>
            <a:off x="8332278" y="1461430"/>
            <a:ext cx="37072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YMMÄRRETTÄVYYS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7F5ACA58-4D3E-7AF1-F8D4-7C3206D5995B}"/>
              </a:ext>
            </a:extLst>
          </p:cNvPr>
          <p:cNvSpPr txBox="1"/>
          <p:nvPr/>
        </p:nvSpPr>
        <p:spPr>
          <a:xfrm>
            <a:off x="8332278" y="2741603"/>
            <a:ext cx="37072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OSALLISUUS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F752B9D1-DE61-9273-FEF9-24B83D9BA758}"/>
              </a:ext>
            </a:extLst>
          </p:cNvPr>
          <p:cNvSpPr txBox="1"/>
          <p:nvPr/>
        </p:nvSpPr>
        <p:spPr>
          <a:xfrm>
            <a:off x="8332278" y="4021776"/>
            <a:ext cx="37072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AVOIN TOIMINT</a:t>
            </a:r>
            <a:r>
              <a:rPr kumimoji="0" lang="en-GB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</a:t>
            </a:r>
            <a:endParaRPr kumimoji="0" lang="fi-FI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4DACCC04-8591-EC71-7024-6AC8478D85C9}"/>
              </a:ext>
            </a:extLst>
          </p:cNvPr>
          <p:cNvSpPr txBox="1"/>
          <p:nvPr/>
        </p:nvSpPr>
        <p:spPr>
          <a:xfrm>
            <a:off x="6960589" y="5282714"/>
            <a:ext cx="507898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HALLINTO MAHDOLLISTAJANA</a:t>
            </a:r>
          </a:p>
        </p:txBody>
      </p:sp>
      <p:cxnSp>
        <p:nvCxnSpPr>
          <p:cNvPr id="22" name="Suora yhdysviiva 21">
            <a:extLst>
              <a:ext uri="{FF2B5EF4-FFF2-40B4-BE49-F238E27FC236}">
                <a16:creationId xmlns:a16="http://schemas.microsoft.com/office/drawing/2014/main" id="{7DA49DEE-BC3E-727C-3AFA-D438015A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916746" y="2911641"/>
            <a:ext cx="13711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22">
            <a:extLst>
              <a:ext uri="{FF2B5EF4-FFF2-40B4-BE49-F238E27FC236}">
                <a16:creationId xmlns:a16="http://schemas.microsoft.com/office/drawing/2014/main" id="{929CA74E-AA22-2256-B2B7-4DDB5D6B4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62726" y="4244496"/>
            <a:ext cx="1725171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4AF72F00-DA98-5048-01DB-CEF747ED7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916746" y="5552829"/>
            <a:ext cx="254559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327FF450-7323-CFD1-4B2E-3587A390B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46947" y="1687256"/>
            <a:ext cx="2815393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F87789B3-2E5A-A324-9A8A-6C8D1C04A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980208" y="2911641"/>
            <a:ext cx="1645055" cy="0"/>
          </a:xfrm>
          <a:prstGeom prst="line">
            <a:avLst/>
          </a:prstGeom>
          <a:ln>
            <a:solidFill>
              <a:srgbClr val="D73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87736865-8B99-FC62-8875-A2F02416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980208" y="4244496"/>
            <a:ext cx="68046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yhdysviiva 34">
            <a:extLst>
              <a:ext uri="{FF2B5EF4-FFF2-40B4-BE49-F238E27FC236}">
                <a16:creationId xmlns:a16="http://schemas.microsoft.com/office/drawing/2014/main" id="{DC5FAD38-7D34-BC0F-2897-2B5E9BB5C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53463" y="5552829"/>
            <a:ext cx="1516793" cy="0"/>
          </a:xfrm>
          <a:prstGeom prst="line">
            <a:avLst/>
          </a:prstGeom>
          <a:ln>
            <a:solidFill>
              <a:srgbClr val="E2BE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F83F1818-4FD7-3EB5-D068-AA9CF4B15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6805765" y="1687256"/>
            <a:ext cx="1526513" cy="2039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iruutu 27"/>
          <p:cNvSpPr txBox="1"/>
          <p:nvPr/>
        </p:nvSpPr>
        <p:spPr>
          <a:xfrm>
            <a:off x="1918158" y="896532"/>
            <a:ext cx="1880837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000000"/>
                </a:solidFill>
              </a:rPr>
              <a:t>Avoimuusrekisteri</a:t>
            </a:r>
          </a:p>
        </p:txBody>
      </p:sp>
      <p:sp>
        <p:nvSpPr>
          <p:cNvPr id="29" name="Tekstiruutu 28"/>
          <p:cNvSpPr txBox="1"/>
          <p:nvPr/>
        </p:nvSpPr>
        <p:spPr>
          <a:xfrm>
            <a:off x="252766" y="905928"/>
            <a:ext cx="1439010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000000"/>
                </a:solidFill>
              </a:rPr>
              <a:t>Julkisuuslaki</a:t>
            </a:r>
          </a:p>
        </p:txBody>
      </p:sp>
    </p:spTree>
    <p:extLst>
      <p:ext uri="{BB962C8B-B14F-4D97-AF65-F5344CB8AC3E}">
        <p14:creationId xmlns:p14="http://schemas.microsoft.com/office/powerpoint/2010/main" val="105081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720F82-63F1-1A03-0DC6-A7FC7E328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246" y="2224903"/>
            <a:ext cx="2061509" cy="2673760"/>
          </a:xfrm>
        </p:spPr>
        <p:txBody>
          <a:bodyPr anchor="ctr">
            <a:normAutofit/>
          </a:bodyPr>
          <a:lstStyle/>
          <a:p>
            <a:pPr algn="ctr"/>
            <a:r>
              <a:rPr lang="fi-FI" sz="3200" dirty="0">
                <a:solidFill>
                  <a:schemeClr val="bg1"/>
                </a:solidFill>
              </a:rPr>
              <a:t>Avoin hallinto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A5D0529F-81D0-EBD3-37B7-979B4EE90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21528" y="1513682"/>
            <a:ext cx="4148944" cy="4148944"/>
            <a:chOff x="4090644" y="1669102"/>
            <a:chExt cx="4148944" cy="4148944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24368CDE-7788-D5B6-D329-00C28F69F484}"/>
                </a:ext>
              </a:extLst>
            </p:cNvPr>
            <p:cNvSpPr/>
            <p:nvPr/>
          </p:nvSpPr>
          <p:spPr>
            <a:xfrm>
              <a:off x="4828128" y="1669102"/>
              <a:ext cx="1153911" cy="895856"/>
            </a:xfrm>
            <a:custGeom>
              <a:avLst/>
              <a:gdLst>
                <a:gd name="connsiteX0" fmla="*/ 1153911 w 1153911"/>
                <a:gd name="connsiteY0" fmla="*/ 0 h 895856"/>
                <a:gd name="connsiteX1" fmla="*/ 1153911 w 1153911"/>
                <a:gd name="connsiteY1" fmla="*/ 593570 h 895856"/>
                <a:gd name="connsiteX2" fmla="*/ 421605 w 1153911"/>
                <a:gd name="connsiteY2" fmla="*/ 895856 h 895856"/>
                <a:gd name="connsiteX3" fmla="*/ 0 w 1153911"/>
                <a:gd name="connsiteY3" fmla="*/ 475978 h 895856"/>
                <a:gd name="connsiteX4" fmla="*/ 1153911 w 1153911"/>
                <a:gd name="connsiteY4" fmla="*/ 0 h 8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911" h="895856">
                  <a:moveTo>
                    <a:pt x="1153911" y="0"/>
                  </a:moveTo>
                  <a:lnTo>
                    <a:pt x="1153911" y="593570"/>
                  </a:lnTo>
                  <a:cubicBezTo>
                    <a:pt x="885500" y="624424"/>
                    <a:pt x="633918" y="728207"/>
                    <a:pt x="421605" y="895856"/>
                  </a:cubicBezTo>
                  <a:lnTo>
                    <a:pt x="0" y="475978"/>
                  </a:lnTo>
                  <a:cubicBezTo>
                    <a:pt x="324295" y="202172"/>
                    <a:pt x="730365" y="34738"/>
                    <a:pt x="1153911" y="0"/>
                  </a:cubicBezTo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A829D62C-870F-9887-39F2-5D4989370AB7}"/>
                </a:ext>
              </a:extLst>
            </p:cNvPr>
            <p:cNvSpPr/>
            <p:nvPr/>
          </p:nvSpPr>
          <p:spPr>
            <a:xfrm>
              <a:off x="6347977" y="1669102"/>
              <a:ext cx="1154342" cy="895856"/>
            </a:xfrm>
            <a:custGeom>
              <a:avLst/>
              <a:gdLst>
                <a:gd name="connsiteX0" fmla="*/ 1154127 w 1154342"/>
                <a:gd name="connsiteY0" fmla="*/ 475978 h 895856"/>
                <a:gd name="connsiteX1" fmla="*/ 732522 w 1154342"/>
                <a:gd name="connsiteY1" fmla="*/ 895856 h 895856"/>
                <a:gd name="connsiteX2" fmla="*/ 0 w 1154342"/>
                <a:gd name="connsiteY2" fmla="*/ 593354 h 895856"/>
                <a:gd name="connsiteX3" fmla="*/ 0 w 1154342"/>
                <a:gd name="connsiteY3" fmla="*/ 0 h 895856"/>
                <a:gd name="connsiteX4" fmla="*/ 1154343 w 1154342"/>
                <a:gd name="connsiteY4" fmla="*/ 475978 h 8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342" h="895856">
                  <a:moveTo>
                    <a:pt x="1154127" y="475978"/>
                  </a:moveTo>
                  <a:lnTo>
                    <a:pt x="732522" y="895856"/>
                  </a:lnTo>
                  <a:cubicBezTo>
                    <a:pt x="519994" y="728207"/>
                    <a:pt x="268627" y="624424"/>
                    <a:pt x="0" y="593354"/>
                  </a:cubicBezTo>
                  <a:lnTo>
                    <a:pt x="0" y="0"/>
                  </a:lnTo>
                  <a:cubicBezTo>
                    <a:pt x="423547" y="34738"/>
                    <a:pt x="829401" y="202172"/>
                    <a:pt x="1154343" y="475978"/>
                  </a:cubicBezTo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5354F7E5-D0D9-BD72-3E21-08E5AA19F30C}"/>
                </a:ext>
              </a:extLst>
            </p:cNvPr>
            <p:cNvSpPr/>
            <p:nvPr/>
          </p:nvSpPr>
          <p:spPr>
            <a:xfrm>
              <a:off x="7343732" y="2406370"/>
              <a:ext cx="895856" cy="1154127"/>
            </a:xfrm>
            <a:custGeom>
              <a:avLst/>
              <a:gdLst>
                <a:gd name="connsiteX0" fmla="*/ 895640 w 895856"/>
                <a:gd name="connsiteY0" fmla="*/ 1154127 h 1154127"/>
                <a:gd name="connsiteX1" fmla="*/ 302287 w 895856"/>
                <a:gd name="connsiteY1" fmla="*/ 1154127 h 1154127"/>
                <a:gd name="connsiteX2" fmla="*/ 0 w 895856"/>
                <a:gd name="connsiteY2" fmla="*/ 421605 h 1154127"/>
                <a:gd name="connsiteX3" fmla="*/ 419879 w 895856"/>
                <a:gd name="connsiteY3" fmla="*/ 0 h 1154127"/>
                <a:gd name="connsiteX4" fmla="*/ 895856 w 895856"/>
                <a:gd name="connsiteY4" fmla="*/ 1154127 h 115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856" h="1154127">
                  <a:moveTo>
                    <a:pt x="895640" y="1154127"/>
                  </a:moveTo>
                  <a:lnTo>
                    <a:pt x="302287" y="1154127"/>
                  </a:lnTo>
                  <a:cubicBezTo>
                    <a:pt x="271432" y="885284"/>
                    <a:pt x="167434" y="633918"/>
                    <a:pt x="0" y="421605"/>
                  </a:cubicBezTo>
                  <a:lnTo>
                    <a:pt x="419879" y="0"/>
                  </a:lnTo>
                  <a:cubicBezTo>
                    <a:pt x="693469" y="324726"/>
                    <a:pt x="860902" y="730580"/>
                    <a:pt x="895856" y="1154127"/>
                  </a:cubicBezTo>
                </a:path>
              </a:pathLst>
            </a:custGeom>
            <a:solidFill>
              <a:srgbClr val="D73A4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42A99C2D-855A-0813-E295-4CC2FFCCC662}"/>
                </a:ext>
              </a:extLst>
            </p:cNvPr>
            <p:cNvSpPr/>
            <p:nvPr/>
          </p:nvSpPr>
          <p:spPr>
            <a:xfrm>
              <a:off x="4090644" y="2406586"/>
              <a:ext cx="895856" cy="1154126"/>
            </a:xfrm>
            <a:custGeom>
              <a:avLst/>
              <a:gdLst>
                <a:gd name="connsiteX0" fmla="*/ 895856 w 895856"/>
                <a:gd name="connsiteY0" fmla="*/ 421605 h 1154126"/>
                <a:gd name="connsiteX1" fmla="*/ 593570 w 895856"/>
                <a:gd name="connsiteY1" fmla="*/ 1154127 h 1154126"/>
                <a:gd name="connsiteX2" fmla="*/ 0 w 895856"/>
                <a:gd name="connsiteY2" fmla="*/ 1154127 h 1154126"/>
                <a:gd name="connsiteX3" fmla="*/ 475978 w 895856"/>
                <a:gd name="connsiteY3" fmla="*/ 0 h 1154126"/>
                <a:gd name="connsiteX4" fmla="*/ 895856 w 895856"/>
                <a:gd name="connsiteY4" fmla="*/ 421605 h 115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856" h="1154126">
                  <a:moveTo>
                    <a:pt x="895856" y="421605"/>
                  </a:moveTo>
                  <a:cubicBezTo>
                    <a:pt x="728207" y="633918"/>
                    <a:pt x="624424" y="885284"/>
                    <a:pt x="593570" y="1154127"/>
                  </a:cubicBezTo>
                  <a:lnTo>
                    <a:pt x="0" y="1154127"/>
                  </a:lnTo>
                  <a:cubicBezTo>
                    <a:pt x="34954" y="730796"/>
                    <a:pt x="202388" y="324726"/>
                    <a:pt x="475978" y="0"/>
                  </a:cubicBezTo>
                  <a:lnTo>
                    <a:pt x="895856" y="421605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12EF1D71-937E-91E8-546D-D37FBCC43819}"/>
                </a:ext>
              </a:extLst>
            </p:cNvPr>
            <p:cNvSpPr/>
            <p:nvPr/>
          </p:nvSpPr>
          <p:spPr>
            <a:xfrm>
              <a:off x="4090644" y="3926435"/>
              <a:ext cx="895640" cy="1153695"/>
            </a:xfrm>
            <a:custGeom>
              <a:avLst/>
              <a:gdLst>
                <a:gd name="connsiteX0" fmla="*/ 895641 w 895640"/>
                <a:gd name="connsiteY0" fmla="*/ 732306 h 1153695"/>
                <a:gd name="connsiteX1" fmla="*/ 475978 w 895640"/>
                <a:gd name="connsiteY1" fmla="*/ 1153695 h 1153695"/>
                <a:gd name="connsiteX2" fmla="*/ 0 w 895640"/>
                <a:gd name="connsiteY2" fmla="*/ 0 h 1153695"/>
                <a:gd name="connsiteX3" fmla="*/ 593570 w 895640"/>
                <a:gd name="connsiteY3" fmla="*/ 0 h 1153695"/>
                <a:gd name="connsiteX4" fmla="*/ 895641 w 895640"/>
                <a:gd name="connsiteY4" fmla="*/ 732306 h 115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640" h="1153695">
                  <a:moveTo>
                    <a:pt x="895641" y="732306"/>
                  </a:moveTo>
                  <a:lnTo>
                    <a:pt x="475978" y="1153695"/>
                  </a:lnTo>
                  <a:cubicBezTo>
                    <a:pt x="202388" y="829185"/>
                    <a:pt x="34954" y="423331"/>
                    <a:pt x="0" y="0"/>
                  </a:cubicBezTo>
                  <a:lnTo>
                    <a:pt x="593570" y="0"/>
                  </a:lnTo>
                  <a:cubicBezTo>
                    <a:pt x="624424" y="268412"/>
                    <a:pt x="727991" y="519994"/>
                    <a:pt x="895641" y="732306"/>
                  </a:cubicBezTo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F7FB4440-CCBC-3987-DE35-1E0DA3C08287}"/>
                </a:ext>
              </a:extLst>
            </p:cNvPr>
            <p:cNvSpPr/>
            <p:nvPr/>
          </p:nvSpPr>
          <p:spPr>
            <a:xfrm>
              <a:off x="4828128" y="4921975"/>
              <a:ext cx="1153911" cy="895856"/>
            </a:xfrm>
            <a:custGeom>
              <a:avLst/>
              <a:gdLst>
                <a:gd name="connsiteX0" fmla="*/ 1153911 w 1153911"/>
                <a:gd name="connsiteY0" fmla="*/ 302287 h 895856"/>
                <a:gd name="connsiteX1" fmla="*/ 1153911 w 1153911"/>
                <a:gd name="connsiteY1" fmla="*/ 895856 h 895856"/>
                <a:gd name="connsiteX2" fmla="*/ 0 w 1153911"/>
                <a:gd name="connsiteY2" fmla="*/ 419663 h 895856"/>
                <a:gd name="connsiteX3" fmla="*/ 421605 w 1153911"/>
                <a:gd name="connsiteY3" fmla="*/ 0 h 895856"/>
                <a:gd name="connsiteX4" fmla="*/ 1153911 w 1153911"/>
                <a:gd name="connsiteY4" fmla="*/ 302287 h 8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911" h="895856">
                  <a:moveTo>
                    <a:pt x="1153911" y="302287"/>
                  </a:moveTo>
                  <a:lnTo>
                    <a:pt x="1153911" y="895856"/>
                  </a:lnTo>
                  <a:cubicBezTo>
                    <a:pt x="730580" y="860903"/>
                    <a:pt x="324726" y="693469"/>
                    <a:pt x="0" y="419663"/>
                  </a:cubicBezTo>
                  <a:lnTo>
                    <a:pt x="421605" y="0"/>
                  </a:lnTo>
                  <a:cubicBezTo>
                    <a:pt x="634133" y="167650"/>
                    <a:pt x="885500" y="271432"/>
                    <a:pt x="1153911" y="302287"/>
                  </a:cubicBezTo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25D51CF1-8443-2CED-F84B-3970C8397221}"/>
                </a:ext>
              </a:extLst>
            </p:cNvPr>
            <p:cNvSpPr/>
            <p:nvPr/>
          </p:nvSpPr>
          <p:spPr>
            <a:xfrm>
              <a:off x="6347977" y="4922190"/>
              <a:ext cx="1154126" cy="895856"/>
            </a:xfrm>
            <a:custGeom>
              <a:avLst/>
              <a:gdLst>
                <a:gd name="connsiteX0" fmla="*/ 1154127 w 1154126"/>
                <a:gd name="connsiteY0" fmla="*/ 419663 h 895856"/>
                <a:gd name="connsiteX1" fmla="*/ 0 w 1154126"/>
                <a:gd name="connsiteY1" fmla="*/ 895856 h 895856"/>
                <a:gd name="connsiteX2" fmla="*/ 0 w 1154126"/>
                <a:gd name="connsiteY2" fmla="*/ 302502 h 895856"/>
                <a:gd name="connsiteX3" fmla="*/ 732522 w 1154126"/>
                <a:gd name="connsiteY3" fmla="*/ 0 h 895856"/>
                <a:gd name="connsiteX4" fmla="*/ 1153911 w 1154126"/>
                <a:gd name="connsiteY4" fmla="*/ 419663 h 8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126" h="895856">
                  <a:moveTo>
                    <a:pt x="1154127" y="419663"/>
                  </a:moveTo>
                  <a:cubicBezTo>
                    <a:pt x="829185" y="693469"/>
                    <a:pt x="423331" y="860902"/>
                    <a:pt x="0" y="895856"/>
                  </a:cubicBezTo>
                  <a:lnTo>
                    <a:pt x="0" y="302502"/>
                  </a:lnTo>
                  <a:cubicBezTo>
                    <a:pt x="268627" y="271432"/>
                    <a:pt x="520209" y="167649"/>
                    <a:pt x="732522" y="0"/>
                  </a:cubicBezTo>
                  <a:lnTo>
                    <a:pt x="1153911" y="419663"/>
                  </a:lnTo>
                  <a:close/>
                </a:path>
              </a:pathLst>
            </a:custGeom>
            <a:solidFill>
              <a:srgbClr val="E2BE8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1E991709-32DD-D168-4303-A733ACD56F29}"/>
                </a:ext>
              </a:extLst>
            </p:cNvPr>
            <p:cNvSpPr/>
            <p:nvPr/>
          </p:nvSpPr>
          <p:spPr>
            <a:xfrm>
              <a:off x="7343732" y="3926435"/>
              <a:ext cx="895640" cy="1153911"/>
            </a:xfrm>
            <a:custGeom>
              <a:avLst/>
              <a:gdLst>
                <a:gd name="connsiteX0" fmla="*/ 895640 w 895640"/>
                <a:gd name="connsiteY0" fmla="*/ 0 h 1153911"/>
                <a:gd name="connsiteX1" fmla="*/ 419663 w 895640"/>
                <a:gd name="connsiteY1" fmla="*/ 1153911 h 1153911"/>
                <a:gd name="connsiteX2" fmla="*/ 0 w 895640"/>
                <a:gd name="connsiteY2" fmla="*/ 732522 h 1153911"/>
                <a:gd name="connsiteX3" fmla="*/ 302071 w 895640"/>
                <a:gd name="connsiteY3" fmla="*/ 216 h 1153911"/>
                <a:gd name="connsiteX4" fmla="*/ 895640 w 895640"/>
                <a:gd name="connsiteY4" fmla="*/ 216 h 115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640" h="1153911">
                  <a:moveTo>
                    <a:pt x="895640" y="0"/>
                  </a:moveTo>
                  <a:cubicBezTo>
                    <a:pt x="860687" y="423331"/>
                    <a:pt x="693469" y="829185"/>
                    <a:pt x="419663" y="1153911"/>
                  </a:cubicBezTo>
                  <a:lnTo>
                    <a:pt x="0" y="732522"/>
                  </a:lnTo>
                  <a:cubicBezTo>
                    <a:pt x="167649" y="519994"/>
                    <a:pt x="271216" y="268627"/>
                    <a:pt x="302071" y="216"/>
                  </a:cubicBezTo>
                  <a:lnTo>
                    <a:pt x="895640" y="216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Tekstiruutu 16">
            <a:extLst>
              <a:ext uri="{FF2B5EF4-FFF2-40B4-BE49-F238E27FC236}">
                <a16:creationId xmlns:a16="http://schemas.microsoft.com/office/drawing/2014/main" id="{7B546314-C246-D058-1C33-54A6CFF27F65}"/>
              </a:ext>
            </a:extLst>
          </p:cNvPr>
          <p:cNvSpPr txBox="1"/>
          <p:nvPr/>
        </p:nvSpPr>
        <p:spPr>
          <a:xfrm>
            <a:off x="288916" y="1461430"/>
            <a:ext cx="27263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JULKISUUS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6043330-977C-79DB-C922-1161631FAD7D}"/>
              </a:ext>
            </a:extLst>
          </p:cNvPr>
          <p:cNvSpPr txBox="1"/>
          <p:nvPr/>
        </p:nvSpPr>
        <p:spPr>
          <a:xfrm>
            <a:off x="288916" y="2741603"/>
            <a:ext cx="27263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LUOTTAMUS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93DCA23-F37C-005C-0E41-43C1F542C279}"/>
              </a:ext>
            </a:extLst>
          </p:cNvPr>
          <p:cNvSpPr txBox="1"/>
          <p:nvPr/>
        </p:nvSpPr>
        <p:spPr>
          <a:xfrm>
            <a:off x="288916" y="4021776"/>
            <a:ext cx="27263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VIESTINTÄ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8E253A8A-F606-AF70-5388-FCA222964D75}"/>
              </a:ext>
            </a:extLst>
          </p:cNvPr>
          <p:cNvSpPr txBox="1"/>
          <p:nvPr/>
        </p:nvSpPr>
        <p:spPr>
          <a:xfrm>
            <a:off x="288916" y="5282714"/>
            <a:ext cx="27263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AVOIN DATA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2D675BF-E580-E3B2-DBB8-20052F9A0091}"/>
              </a:ext>
            </a:extLst>
          </p:cNvPr>
          <p:cNvSpPr txBox="1"/>
          <p:nvPr/>
        </p:nvSpPr>
        <p:spPr>
          <a:xfrm>
            <a:off x="8332278" y="1461430"/>
            <a:ext cx="37072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YMMÄRRETTÄVYYS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7F5ACA58-4D3E-7AF1-F8D4-7C3206D5995B}"/>
              </a:ext>
            </a:extLst>
          </p:cNvPr>
          <p:cNvSpPr txBox="1"/>
          <p:nvPr/>
        </p:nvSpPr>
        <p:spPr>
          <a:xfrm>
            <a:off x="8332278" y="2741603"/>
            <a:ext cx="37072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OSALLISUUS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F752B9D1-DE61-9273-FEF9-24B83D9BA758}"/>
              </a:ext>
            </a:extLst>
          </p:cNvPr>
          <p:cNvSpPr txBox="1"/>
          <p:nvPr/>
        </p:nvSpPr>
        <p:spPr>
          <a:xfrm>
            <a:off x="8332278" y="4021776"/>
            <a:ext cx="37072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AVOIN TOIMINT</a:t>
            </a:r>
            <a:r>
              <a:rPr kumimoji="0" lang="en-GB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</a:t>
            </a:r>
            <a:endParaRPr kumimoji="0" lang="fi-FI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4DACCC04-8591-EC71-7024-6AC8478D85C9}"/>
              </a:ext>
            </a:extLst>
          </p:cNvPr>
          <p:cNvSpPr txBox="1"/>
          <p:nvPr/>
        </p:nvSpPr>
        <p:spPr>
          <a:xfrm>
            <a:off x="6960589" y="5282714"/>
            <a:ext cx="507898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HALLINTO MAHDOLLISTAJANA</a:t>
            </a:r>
          </a:p>
        </p:txBody>
      </p:sp>
      <p:cxnSp>
        <p:nvCxnSpPr>
          <p:cNvPr id="22" name="Suora yhdysviiva 21">
            <a:extLst>
              <a:ext uri="{FF2B5EF4-FFF2-40B4-BE49-F238E27FC236}">
                <a16:creationId xmlns:a16="http://schemas.microsoft.com/office/drawing/2014/main" id="{7DA49DEE-BC3E-727C-3AFA-D438015A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916746" y="2911641"/>
            <a:ext cx="13711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22">
            <a:extLst>
              <a:ext uri="{FF2B5EF4-FFF2-40B4-BE49-F238E27FC236}">
                <a16:creationId xmlns:a16="http://schemas.microsoft.com/office/drawing/2014/main" id="{929CA74E-AA22-2256-B2B7-4DDB5D6B4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62726" y="4244496"/>
            <a:ext cx="1725171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4AF72F00-DA98-5048-01DB-CEF747ED7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916746" y="5552829"/>
            <a:ext cx="254559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327FF450-7323-CFD1-4B2E-3587A390B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46947" y="1687256"/>
            <a:ext cx="2815393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F87789B3-2E5A-A324-9A8A-6C8D1C04A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980208" y="2911641"/>
            <a:ext cx="1645055" cy="0"/>
          </a:xfrm>
          <a:prstGeom prst="line">
            <a:avLst/>
          </a:prstGeom>
          <a:ln>
            <a:solidFill>
              <a:srgbClr val="D73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87736865-8B99-FC62-8875-A2F02416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980208" y="4244496"/>
            <a:ext cx="68046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yhdysviiva 34">
            <a:extLst>
              <a:ext uri="{FF2B5EF4-FFF2-40B4-BE49-F238E27FC236}">
                <a16:creationId xmlns:a16="http://schemas.microsoft.com/office/drawing/2014/main" id="{DC5FAD38-7D34-BC0F-2897-2B5E9BB5C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53463" y="5552829"/>
            <a:ext cx="1516793" cy="0"/>
          </a:xfrm>
          <a:prstGeom prst="line">
            <a:avLst/>
          </a:prstGeom>
          <a:ln>
            <a:solidFill>
              <a:srgbClr val="E2BE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F83F1818-4FD7-3EB5-D068-AA9CF4B15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6805765" y="1687256"/>
            <a:ext cx="1526513" cy="2039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iruutu 29"/>
          <p:cNvSpPr txBox="1"/>
          <p:nvPr/>
        </p:nvSpPr>
        <p:spPr>
          <a:xfrm>
            <a:off x="6731635" y="536019"/>
            <a:ext cx="1360447" cy="38244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000000"/>
                </a:solidFill>
              </a:rPr>
              <a:t>Selkeä kieli</a:t>
            </a:r>
          </a:p>
        </p:txBody>
      </p:sp>
      <p:sp>
        <p:nvSpPr>
          <p:cNvPr id="31" name="Tekstiruutu 30"/>
          <p:cNvSpPr txBox="1"/>
          <p:nvPr/>
        </p:nvSpPr>
        <p:spPr>
          <a:xfrm>
            <a:off x="8170256" y="537089"/>
            <a:ext cx="207784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000000"/>
                </a:solidFill>
              </a:rPr>
              <a:t>Selkokieli (</a:t>
            </a:r>
            <a:r>
              <a:rPr lang="fi-FI" dirty="0" err="1">
                <a:solidFill>
                  <a:srgbClr val="000000"/>
                </a:solidFill>
              </a:rPr>
              <a:t>eOppiva</a:t>
            </a:r>
            <a:r>
              <a:rPr lang="fi-FI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2" name="Tekstiruutu 31"/>
          <p:cNvSpPr txBox="1"/>
          <p:nvPr/>
        </p:nvSpPr>
        <p:spPr>
          <a:xfrm>
            <a:off x="10300259" y="536019"/>
            <a:ext cx="1596290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000000"/>
                </a:solidFill>
              </a:rPr>
              <a:t>Visualisoinnit</a:t>
            </a:r>
          </a:p>
        </p:txBody>
      </p:sp>
      <p:sp>
        <p:nvSpPr>
          <p:cNvPr id="37" name="Tekstiruutu 36"/>
          <p:cNvSpPr txBox="1"/>
          <p:nvPr/>
        </p:nvSpPr>
        <p:spPr>
          <a:xfrm>
            <a:off x="8865705" y="1000667"/>
            <a:ext cx="3030844" cy="36995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000000"/>
                </a:solidFill>
              </a:rPr>
              <a:t>Saavutettavuus-osaaminen</a:t>
            </a:r>
          </a:p>
        </p:txBody>
      </p:sp>
    </p:spTree>
    <p:extLst>
      <p:ext uri="{BB962C8B-B14F-4D97-AF65-F5344CB8AC3E}">
        <p14:creationId xmlns:p14="http://schemas.microsoft.com/office/powerpoint/2010/main" val="315319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720F82-63F1-1A03-0DC6-A7FC7E328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246" y="2224903"/>
            <a:ext cx="2061509" cy="2673760"/>
          </a:xfrm>
        </p:spPr>
        <p:txBody>
          <a:bodyPr anchor="ctr">
            <a:normAutofit/>
          </a:bodyPr>
          <a:lstStyle/>
          <a:p>
            <a:pPr algn="ctr"/>
            <a:r>
              <a:rPr lang="fi-FI" sz="3200" dirty="0">
                <a:solidFill>
                  <a:schemeClr val="bg1"/>
                </a:solidFill>
              </a:rPr>
              <a:t>Avoin hallinto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A5D0529F-81D0-EBD3-37B7-979B4EE90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21528" y="1513682"/>
            <a:ext cx="4148944" cy="4148944"/>
            <a:chOff x="4090644" y="1669102"/>
            <a:chExt cx="4148944" cy="4148944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24368CDE-7788-D5B6-D329-00C28F69F484}"/>
                </a:ext>
              </a:extLst>
            </p:cNvPr>
            <p:cNvSpPr/>
            <p:nvPr/>
          </p:nvSpPr>
          <p:spPr>
            <a:xfrm>
              <a:off x="4828128" y="1669102"/>
              <a:ext cx="1153911" cy="895856"/>
            </a:xfrm>
            <a:custGeom>
              <a:avLst/>
              <a:gdLst>
                <a:gd name="connsiteX0" fmla="*/ 1153911 w 1153911"/>
                <a:gd name="connsiteY0" fmla="*/ 0 h 895856"/>
                <a:gd name="connsiteX1" fmla="*/ 1153911 w 1153911"/>
                <a:gd name="connsiteY1" fmla="*/ 593570 h 895856"/>
                <a:gd name="connsiteX2" fmla="*/ 421605 w 1153911"/>
                <a:gd name="connsiteY2" fmla="*/ 895856 h 895856"/>
                <a:gd name="connsiteX3" fmla="*/ 0 w 1153911"/>
                <a:gd name="connsiteY3" fmla="*/ 475978 h 895856"/>
                <a:gd name="connsiteX4" fmla="*/ 1153911 w 1153911"/>
                <a:gd name="connsiteY4" fmla="*/ 0 h 8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911" h="895856">
                  <a:moveTo>
                    <a:pt x="1153911" y="0"/>
                  </a:moveTo>
                  <a:lnTo>
                    <a:pt x="1153911" y="593570"/>
                  </a:lnTo>
                  <a:cubicBezTo>
                    <a:pt x="885500" y="624424"/>
                    <a:pt x="633918" y="728207"/>
                    <a:pt x="421605" y="895856"/>
                  </a:cubicBezTo>
                  <a:lnTo>
                    <a:pt x="0" y="475978"/>
                  </a:lnTo>
                  <a:cubicBezTo>
                    <a:pt x="324295" y="202172"/>
                    <a:pt x="730365" y="34738"/>
                    <a:pt x="1153911" y="0"/>
                  </a:cubicBezTo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A829D62C-870F-9887-39F2-5D4989370AB7}"/>
                </a:ext>
              </a:extLst>
            </p:cNvPr>
            <p:cNvSpPr/>
            <p:nvPr/>
          </p:nvSpPr>
          <p:spPr>
            <a:xfrm>
              <a:off x="6347977" y="1669102"/>
              <a:ext cx="1154342" cy="895856"/>
            </a:xfrm>
            <a:custGeom>
              <a:avLst/>
              <a:gdLst>
                <a:gd name="connsiteX0" fmla="*/ 1154127 w 1154342"/>
                <a:gd name="connsiteY0" fmla="*/ 475978 h 895856"/>
                <a:gd name="connsiteX1" fmla="*/ 732522 w 1154342"/>
                <a:gd name="connsiteY1" fmla="*/ 895856 h 895856"/>
                <a:gd name="connsiteX2" fmla="*/ 0 w 1154342"/>
                <a:gd name="connsiteY2" fmla="*/ 593354 h 895856"/>
                <a:gd name="connsiteX3" fmla="*/ 0 w 1154342"/>
                <a:gd name="connsiteY3" fmla="*/ 0 h 895856"/>
                <a:gd name="connsiteX4" fmla="*/ 1154343 w 1154342"/>
                <a:gd name="connsiteY4" fmla="*/ 475978 h 8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342" h="895856">
                  <a:moveTo>
                    <a:pt x="1154127" y="475978"/>
                  </a:moveTo>
                  <a:lnTo>
                    <a:pt x="732522" y="895856"/>
                  </a:lnTo>
                  <a:cubicBezTo>
                    <a:pt x="519994" y="728207"/>
                    <a:pt x="268627" y="624424"/>
                    <a:pt x="0" y="593354"/>
                  </a:cubicBezTo>
                  <a:lnTo>
                    <a:pt x="0" y="0"/>
                  </a:lnTo>
                  <a:cubicBezTo>
                    <a:pt x="423547" y="34738"/>
                    <a:pt x="829401" y="202172"/>
                    <a:pt x="1154343" y="475978"/>
                  </a:cubicBezTo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5354F7E5-D0D9-BD72-3E21-08E5AA19F30C}"/>
                </a:ext>
              </a:extLst>
            </p:cNvPr>
            <p:cNvSpPr/>
            <p:nvPr/>
          </p:nvSpPr>
          <p:spPr>
            <a:xfrm>
              <a:off x="7343732" y="2406370"/>
              <a:ext cx="895856" cy="1154127"/>
            </a:xfrm>
            <a:custGeom>
              <a:avLst/>
              <a:gdLst>
                <a:gd name="connsiteX0" fmla="*/ 895640 w 895856"/>
                <a:gd name="connsiteY0" fmla="*/ 1154127 h 1154127"/>
                <a:gd name="connsiteX1" fmla="*/ 302287 w 895856"/>
                <a:gd name="connsiteY1" fmla="*/ 1154127 h 1154127"/>
                <a:gd name="connsiteX2" fmla="*/ 0 w 895856"/>
                <a:gd name="connsiteY2" fmla="*/ 421605 h 1154127"/>
                <a:gd name="connsiteX3" fmla="*/ 419879 w 895856"/>
                <a:gd name="connsiteY3" fmla="*/ 0 h 1154127"/>
                <a:gd name="connsiteX4" fmla="*/ 895856 w 895856"/>
                <a:gd name="connsiteY4" fmla="*/ 1154127 h 115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856" h="1154127">
                  <a:moveTo>
                    <a:pt x="895640" y="1154127"/>
                  </a:moveTo>
                  <a:lnTo>
                    <a:pt x="302287" y="1154127"/>
                  </a:lnTo>
                  <a:cubicBezTo>
                    <a:pt x="271432" y="885284"/>
                    <a:pt x="167434" y="633918"/>
                    <a:pt x="0" y="421605"/>
                  </a:cubicBezTo>
                  <a:lnTo>
                    <a:pt x="419879" y="0"/>
                  </a:lnTo>
                  <a:cubicBezTo>
                    <a:pt x="693469" y="324726"/>
                    <a:pt x="860902" y="730580"/>
                    <a:pt x="895856" y="1154127"/>
                  </a:cubicBezTo>
                </a:path>
              </a:pathLst>
            </a:custGeom>
            <a:solidFill>
              <a:srgbClr val="D73A4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42A99C2D-855A-0813-E295-4CC2FFCCC662}"/>
                </a:ext>
              </a:extLst>
            </p:cNvPr>
            <p:cNvSpPr/>
            <p:nvPr/>
          </p:nvSpPr>
          <p:spPr>
            <a:xfrm>
              <a:off x="4090644" y="2406586"/>
              <a:ext cx="895856" cy="1154126"/>
            </a:xfrm>
            <a:custGeom>
              <a:avLst/>
              <a:gdLst>
                <a:gd name="connsiteX0" fmla="*/ 895856 w 895856"/>
                <a:gd name="connsiteY0" fmla="*/ 421605 h 1154126"/>
                <a:gd name="connsiteX1" fmla="*/ 593570 w 895856"/>
                <a:gd name="connsiteY1" fmla="*/ 1154127 h 1154126"/>
                <a:gd name="connsiteX2" fmla="*/ 0 w 895856"/>
                <a:gd name="connsiteY2" fmla="*/ 1154127 h 1154126"/>
                <a:gd name="connsiteX3" fmla="*/ 475978 w 895856"/>
                <a:gd name="connsiteY3" fmla="*/ 0 h 1154126"/>
                <a:gd name="connsiteX4" fmla="*/ 895856 w 895856"/>
                <a:gd name="connsiteY4" fmla="*/ 421605 h 115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856" h="1154126">
                  <a:moveTo>
                    <a:pt x="895856" y="421605"/>
                  </a:moveTo>
                  <a:cubicBezTo>
                    <a:pt x="728207" y="633918"/>
                    <a:pt x="624424" y="885284"/>
                    <a:pt x="593570" y="1154127"/>
                  </a:cubicBezTo>
                  <a:lnTo>
                    <a:pt x="0" y="1154127"/>
                  </a:lnTo>
                  <a:cubicBezTo>
                    <a:pt x="34954" y="730796"/>
                    <a:pt x="202388" y="324726"/>
                    <a:pt x="475978" y="0"/>
                  </a:cubicBezTo>
                  <a:lnTo>
                    <a:pt x="895856" y="421605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12EF1D71-937E-91E8-546D-D37FBCC43819}"/>
                </a:ext>
              </a:extLst>
            </p:cNvPr>
            <p:cNvSpPr/>
            <p:nvPr/>
          </p:nvSpPr>
          <p:spPr>
            <a:xfrm>
              <a:off x="4090644" y="3926435"/>
              <a:ext cx="895640" cy="1153695"/>
            </a:xfrm>
            <a:custGeom>
              <a:avLst/>
              <a:gdLst>
                <a:gd name="connsiteX0" fmla="*/ 895641 w 895640"/>
                <a:gd name="connsiteY0" fmla="*/ 732306 h 1153695"/>
                <a:gd name="connsiteX1" fmla="*/ 475978 w 895640"/>
                <a:gd name="connsiteY1" fmla="*/ 1153695 h 1153695"/>
                <a:gd name="connsiteX2" fmla="*/ 0 w 895640"/>
                <a:gd name="connsiteY2" fmla="*/ 0 h 1153695"/>
                <a:gd name="connsiteX3" fmla="*/ 593570 w 895640"/>
                <a:gd name="connsiteY3" fmla="*/ 0 h 1153695"/>
                <a:gd name="connsiteX4" fmla="*/ 895641 w 895640"/>
                <a:gd name="connsiteY4" fmla="*/ 732306 h 115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640" h="1153695">
                  <a:moveTo>
                    <a:pt x="895641" y="732306"/>
                  </a:moveTo>
                  <a:lnTo>
                    <a:pt x="475978" y="1153695"/>
                  </a:lnTo>
                  <a:cubicBezTo>
                    <a:pt x="202388" y="829185"/>
                    <a:pt x="34954" y="423331"/>
                    <a:pt x="0" y="0"/>
                  </a:cubicBezTo>
                  <a:lnTo>
                    <a:pt x="593570" y="0"/>
                  </a:lnTo>
                  <a:cubicBezTo>
                    <a:pt x="624424" y="268412"/>
                    <a:pt x="727991" y="519994"/>
                    <a:pt x="895641" y="732306"/>
                  </a:cubicBezTo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F7FB4440-CCBC-3987-DE35-1E0DA3C08287}"/>
                </a:ext>
              </a:extLst>
            </p:cNvPr>
            <p:cNvSpPr/>
            <p:nvPr/>
          </p:nvSpPr>
          <p:spPr>
            <a:xfrm>
              <a:off x="4828128" y="4921975"/>
              <a:ext cx="1153911" cy="895856"/>
            </a:xfrm>
            <a:custGeom>
              <a:avLst/>
              <a:gdLst>
                <a:gd name="connsiteX0" fmla="*/ 1153911 w 1153911"/>
                <a:gd name="connsiteY0" fmla="*/ 302287 h 895856"/>
                <a:gd name="connsiteX1" fmla="*/ 1153911 w 1153911"/>
                <a:gd name="connsiteY1" fmla="*/ 895856 h 895856"/>
                <a:gd name="connsiteX2" fmla="*/ 0 w 1153911"/>
                <a:gd name="connsiteY2" fmla="*/ 419663 h 895856"/>
                <a:gd name="connsiteX3" fmla="*/ 421605 w 1153911"/>
                <a:gd name="connsiteY3" fmla="*/ 0 h 895856"/>
                <a:gd name="connsiteX4" fmla="*/ 1153911 w 1153911"/>
                <a:gd name="connsiteY4" fmla="*/ 302287 h 8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911" h="895856">
                  <a:moveTo>
                    <a:pt x="1153911" y="302287"/>
                  </a:moveTo>
                  <a:lnTo>
                    <a:pt x="1153911" y="895856"/>
                  </a:lnTo>
                  <a:cubicBezTo>
                    <a:pt x="730580" y="860903"/>
                    <a:pt x="324726" y="693469"/>
                    <a:pt x="0" y="419663"/>
                  </a:cubicBezTo>
                  <a:lnTo>
                    <a:pt x="421605" y="0"/>
                  </a:lnTo>
                  <a:cubicBezTo>
                    <a:pt x="634133" y="167650"/>
                    <a:pt x="885500" y="271432"/>
                    <a:pt x="1153911" y="302287"/>
                  </a:cubicBezTo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25D51CF1-8443-2CED-F84B-3970C8397221}"/>
                </a:ext>
              </a:extLst>
            </p:cNvPr>
            <p:cNvSpPr/>
            <p:nvPr/>
          </p:nvSpPr>
          <p:spPr>
            <a:xfrm>
              <a:off x="6347977" y="4922190"/>
              <a:ext cx="1154126" cy="895856"/>
            </a:xfrm>
            <a:custGeom>
              <a:avLst/>
              <a:gdLst>
                <a:gd name="connsiteX0" fmla="*/ 1154127 w 1154126"/>
                <a:gd name="connsiteY0" fmla="*/ 419663 h 895856"/>
                <a:gd name="connsiteX1" fmla="*/ 0 w 1154126"/>
                <a:gd name="connsiteY1" fmla="*/ 895856 h 895856"/>
                <a:gd name="connsiteX2" fmla="*/ 0 w 1154126"/>
                <a:gd name="connsiteY2" fmla="*/ 302502 h 895856"/>
                <a:gd name="connsiteX3" fmla="*/ 732522 w 1154126"/>
                <a:gd name="connsiteY3" fmla="*/ 0 h 895856"/>
                <a:gd name="connsiteX4" fmla="*/ 1153911 w 1154126"/>
                <a:gd name="connsiteY4" fmla="*/ 419663 h 8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126" h="895856">
                  <a:moveTo>
                    <a:pt x="1154127" y="419663"/>
                  </a:moveTo>
                  <a:cubicBezTo>
                    <a:pt x="829185" y="693469"/>
                    <a:pt x="423331" y="860902"/>
                    <a:pt x="0" y="895856"/>
                  </a:cubicBezTo>
                  <a:lnTo>
                    <a:pt x="0" y="302502"/>
                  </a:lnTo>
                  <a:cubicBezTo>
                    <a:pt x="268627" y="271432"/>
                    <a:pt x="520209" y="167649"/>
                    <a:pt x="732522" y="0"/>
                  </a:cubicBezTo>
                  <a:lnTo>
                    <a:pt x="1153911" y="419663"/>
                  </a:lnTo>
                  <a:close/>
                </a:path>
              </a:pathLst>
            </a:custGeom>
            <a:solidFill>
              <a:srgbClr val="E2BE8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1E991709-32DD-D168-4303-A733ACD56F29}"/>
                </a:ext>
              </a:extLst>
            </p:cNvPr>
            <p:cNvSpPr/>
            <p:nvPr/>
          </p:nvSpPr>
          <p:spPr>
            <a:xfrm>
              <a:off x="7343732" y="3926435"/>
              <a:ext cx="895640" cy="1153911"/>
            </a:xfrm>
            <a:custGeom>
              <a:avLst/>
              <a:gdLst>
                <a:gd name="connsiteX0" fmla="*/ 895640 w 895640"/>
                <a:gd name="connsiteY0" fmla="*/ 0 h 1153911"/>
                <a:gd name="connsiteX1" fmla="*/ 419663 w 895640"/>
                <a:gd name="connsiteY1" fmla="*/ 1153911 h 1153911"/>
                <a:gd name="connsiteX2" fmla="*/ 0 w 895640"/>
                <a:gd name="connsiteY2" fmla="*/ 732522 h 1153911"/>
                <a:gd name="connsiteX3" fmla="*/ 302071 w 895640"/>
                <a:gd name="connsiteY3" fmla="*/ 216 h 1153911"/>
                <a:gd name="connsiteX4" fmla="*/ 895640 w 895640"/>
                <a:gd name="connsiteY4" fmla="*/ 216 h 115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640" h="1153911">
                  <a:moveTo>
                    <a:pt x="895640" y="0"/>
                  </a:moveTo>
                  <a:cubicBezTo>
                    <a:pt x="860687" y="423331"/>
                    <a:pt x="693469" y="829185"/>
                    <a:pt x="419663" y="1153911"/>
                  </a:cubicBezTo>
                  <a:lnTo>
                    <a:pt x="0" y="732522"/>
                  </a:lnTo>
                  <a:cubicBezTo>
                    <a:pt x="167649" y="519994"/>
                    <a:pt x="271216" y="268627"/>
                    <a:pt x="302071" y="216"/>
                  </a:cubicBezTo>
                  <a:lnTo>
                    <a:pt x="895640" y="216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Tekstiruutu 16">
            <a:extLst>
              <a:ext uri="{FF2B5EF4-FFF2-40B4-BE49-F238E27FC236}">
                <a16:creationId xmlns:a16="http://schemas.microsoft.com/office/drawing/2014/main" id="{7B546314-C246-D058-1C33-54A6CFF27F65}"/>
              </a:ext>
            </a:extLst>
          </p:cNvPr>
          <p:cNvSpPr txBox="1"/>
          <p:nvPr/>
        </p:nvSpPr>
        <p:spPr>
          <a:xfrm>
            <a:off x="288916" y="1461430"/>
            <a:ext cx="27263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JULKISUUS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6043330-977C-79DB-C922-1161631FAD7D}"/>
              </a:ext>
            </a:extLst>
          </p:cNvPr>
          <p:cNvSpPr txBox="1"/>
          <p:nvPr/>
        </p:nvSpPr>
        <p:spPr>
          <a:xfrm>
            <a:off x="288916" y="2741603"/>
            <a:ext cx="27263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LUOTTAMUS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93DCA23-F37C-005C-0E41-43C1F542C279}"/>
              </a:ext>
            </a:extLst>
          </p:cNvPr>
          <p:cNvSpPr txBox="1"/>
          <p:nvPr/>
        </p:nvSpPr>
        <p:spPr>
          <a:xfrm>
            <a:off x="288916" y="4021776"/>
            <a:ext cx="27263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VIESTINTÄ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8E253A8A-F606-AF70-5388-FCA222964D75}"/>
              </a:ext>
            </a:extLst>
          </p:cNvPr>
          <p:cNvSpPr txBox="1"/>
          <p:nvPr/>
        </p:nvSpPr>
        <p:spPr>
          <a:xfrm>
            <a:off x="288916" y="5282714"/>
            <a:ext cx="27263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AVOIN DATA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2D675BF-E580-E3B2-DBB8-20052F9A0091}"/>
              </a:ext>
            </a:extLst>
          </p:cNvPr>
          <p:cNvSpPr txBox="1"/>
          <p:nvPr/>
        </p:nvSpPr>
        <p:spPr>
          <a:xfrm>
            <a:off x="8332278" y="1461430"/>
            <a:ext cx="37072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YMMÄRRETTÄVYYS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7F5ACA58-4D3E-7AF1-F8D4-7C3206D5995B}"/>
              </a:ext>
            </a:extLst>
          </p:cNvPr>
          <p:cNvSpPr txBox="1"/>
          <p:nvPr/>
        </p:nvSpPr>
        <p:spPr>
          <a:xfrm>
            <a:off x="8332278" y="2741603"/>
            <a:ext cx="37072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OSALLISUUS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F752B9D1-DE61-9273-FEF9-24B83D9BA758}"/>
              </a:ext>
            </a:extLst>
          </p:cNvPr>
          <p:cNvSpPr txBox="1"/>
          <p:nvPr/>
        </p:nvSpPr>
        <p:spPr>
          <a:xfrm>
            <a:off x="8332278" y="4021776"/>
            <a:ext cx="37072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AVOIN TOIMINT</a:t>
            </a:r>
            <a:r>
              <a:rPr kumimoji="0" lang="en-GB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</a:t>
            </a:r>
            <a:endParaRPr kumimoji="0" lang="fi-FI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4DACCC04-8591-EC71-7024-6AC8478D85C9}"/>
              </a:ext>
            </a:extLst>
          </p:cNvPr>
          <p:cNvSpPr txBox="1"/>
          <p:nvPr/>
        </p:nvSpPr>
        <p:spPr>
          <a:xfrm>
            <a:off x="6960589" y="5282714"/>
            <a:ext cx="507898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HALLINTO MAHDOLLISTAJANA</a:t>
            </a:r>
          </a:p>
        </p:txBody>
      </p:sp>
      <p:cxnSp>
        <p:nvCxnSpPr>
          <p:cNvPr id="22" name="Suora yhdysviiva 21">
            <a:extLst>
              <a:ext uri="{FF2B5EF4-FFF2-40B4-BE49-F238E27FC236}">
                <a16:creationId xmlns:a16="http://schemas.microsoft.com/office/drawing/2014/main" id="{7DA49DEE-BC3E-727C-3AFA-D438015A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916746" y="2911641"/>
            <a:ext cx="13711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22">
            <a:extLst>
              <a:ext uri="{FF2B5EF4-FFF2-40B4-BE49-F238E27FC236}">
                <a16:creationId xmlns:a16="http://schemas.microsoft.com/office/drawing/2014/main" id="{929CA74E-AA22-2256-B2B7-4DDB5D6B4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62726" y="4244496"/>
            <a:ext cx="1725171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4AF72F00-DA98-5048-01DB-CEF747ED7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916746" y="5552829"/>
            <a:ext cx="254559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327FF450-7323-CFD1-4B2E-3587A390B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46947" y="1687256"/>
            <a:ext cx="2815393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F87789B3-2E5A-A324-9A8A-6C8D1C04A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980208" y="2911641"/>
            <a:ext cx="1645055" cy="0"/>
          </a:xfrm>
          <a:prstGeom prst="line">
            <a:avLst/>
          </a:prstGeom>
          <a:ln>
            <a:solidFill>
              <a:srgbClr val="D73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87736865-8B99-FC62-8875-A2F02416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980208" y="4244496"/>
            <a:ext cx="68046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yhdysviiva 34">
            <a:extLst>
              <a:ext uri="{FF2B5EF4-FFF2-40B4-BE49-F238E27FC236}">
                <a16:creationId xmlns:a16="http://schemas.microsoft.com/office/drawing/2014/main" id="{DC5FAD38-7D34-BC0F-2897-2B5E9BB5C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53463" y="5552829"/>
            <a:ext cx="1516793" cy="0"/>
          </a:xfrm>
          <a:prstGeom prst="line">
            <a:avLst/>
          </a:prstGeom>
          <a:ln>
            <a:solidFill>
              <a:srgbClr val="E2BE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F83F1818-4FD7-3EB5-D068-AA9CF4B15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6805765" y="1687256"/>
            <a:ext cx="1526513" cy="2039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iruutu 37"/>
          <p:cNvSpPr txBox="1"/>
          <p:nvPr/>
        </p:nvSpPr>
        <p:spPr>
          <a:xfrm>
            <a:off x="7046277" y="2516501"/>
            <a:ext cx="2352906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000000"/>
                </a:solidFill>
              </a:rPr>
              <a:t>Vanhusneuvostopäivä</a:t>
            </a:r>
          </a:p>
        </p:txBody>
      </p:sp>
      <p:sp>
        <p:nvSpPr>
          <p:cNvPr id="39" name="Tekstiruutu 38"/>
          <p:cNvSpPr txBox="1"/>
          <p:nvPr/>
        </p:nvSpPr>
        <p:spPr>
          <a:xfrm>
            <a:off x="7277898" y="2871750"/>
            <a:ext cx="2427245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000000"/>
                </a:solidFill>
              </a:rPr>
              <a:t>Vammaisneuvostopäivä</a:t>
            </a:r>
          </a:p>
        </p:txBody>
      </p:sp>
      <p:sp>
        <p:nvSpPr>
          <p:cNvPr id="40" name="Tekstiruutu 39"/>
          <p:cNvSpPr txBox="1"/>
          <p:nvPr/>
        </p:nvSpPr>
        <p:spPr>
          <a:xfrm>
            <a:off x="7544255" y="3228732"/>
            <a:ext cx="2481146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000000"/>
                </a:solidFill>
              </a:rPr>
              <a:t>Lapsen oikeuksien päivä</a:t>
            </a:r>
          </a:p>
        </p:txBody>
      </p:sp>
      <p:sp>
        <p:nvSpPr>
          <p:cNvPr id="41" name="Tekstiruutu 40"/>
          <p:cNvSpPr txBox="1"/>
          <p:nvPr/>
        </p:nvSpPr>
        <p:spPr>
          <a:xfrm>
            <a:off x="10536102" y="3229450"/>
            <a:ext cx="1360447" cy="38244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000000"/>
                </a:solidFill>
              </a:rPr>
              <a:t>Dialogit</a:t>
            </a:r>
          </a:p>
        </p:txBody>
      </p:sp>
    </p:spTree>
    <p:extLst>
      <p:ext uri="{BB962C8B-B14F-4D97-AF65-F5344CB8AC3E}">
        <p14:creationId xmlns:p14="http://schemas.microsoft.com/office/powerpoint/2010/main" val="366997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720F82-63F1-1A03-0DC6-A7FC7E328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246" y="2224903"/>
            <a:ext cx="2061509" cy="2673760"/>
          </a:xfrm>
        </p:spPr>
        <p:txBody>
          <a:bodyPr anchor="ctr">
            <a:normAutofit/>
          </a:bodyPr>
          <a:lstStyle/>
          <a:p>
            <a:pPr algn="ctr"/>
            <a:r>
              <a:rPr lang="fi-FI" sz="3200" dirty="0">
                <a:solidFill>
                  <a:schemeClr val="bg1"/>
                </a:solidFill>
              </a:rPr>
              <a:t>Avoin hallinto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A5D0529F-81D0-EBD3-37B7-979B4EE90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21528" y="1513682"/>
            <a:ext cx="4148944" cy="4148944"/>
            <a:chOff x="4090644" y="1669102"/>
            <a:chExt cx="4148944" cy="4148944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24368CDE-7788-D5B6-D329-00C28F69F484}"/>
                </a:ext>
              </a:extLst>
            </p:cNvPr>
            <p:cNvSpPr/>
            <p:nvPr/>
          </p:nvSpPr>
          <p:spPr>
            <a:xfrm>
              <a:off x="4828128" y="1669102"/>
              <a:ext cx="1153911" cy="895856"/>
            </a:xfrm>
            <a:custGeom>
              <a:avLst/>
              <a:gdLst>
                <a:gd name="connsiteX0" fmla="*/ 1153911 w 1153911"/>
                <a:gd name="connsiteY0" fmla="*/ 0 h 895856"/>
                <a:gd name="connsiteX1" fmla="*/ 1153911 w 1153911"/>
                <a:gd name="connsiteY1" fmla="*/ 593570 h 895856"/>
                <a:gd name="connsiteX2" fmla="*/ 421605 w 1153911"/>
                <a:gd name="connsiteY2" fmla="*/ 895856 h 895856"/>
                <a:gd name="connsiteX3" fmla="*/ 0 w 1153911"/>
                <a:gd name="connsiteY3" fmla="*/ 475978 h 895856"/>
                <a:gd name="connsiteX4" fmla="*/ 1153911 w 1153911"/>
                <a:gd name="connsiteY4" fmla="*/ 0 h 8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911" h="895856">
                  <a:moveTo>
                    <a:pt x="1153911" y="0"/>
                  </a:moveTo>
                  <a:lnTo>
                    <a:pt x="1153911" y="593570"/>
                  </a:lnTo>
                  <a:cubicBezTo>
                    <a:pt x="885500" y="624424"/>
                    <a:pt x="633918" y="728207"/>
                    <a:pt x="421605" y="895856"/>
                  </a:cubicBezTo>
                  <a:lnTo>
                    <a:pt x="0" y="475978"/>
                  </a:lnTo>
                  <a:cubicBezTo>
                    <a:pt x="324295" y="202172"/>
                    <a:pt x="730365" y="34738"/>
                    <a:pt x="1153911" y="0"/>
                  </a:cubicBezTo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A829D62C-870F-9887-39F2-5D4989370AB7}"/>
                </a:ext>
              </a:extLst>
            </p:cNvPr>
            <p:cNvSpPr/>
            <p:nvPr/>
          </p:nvSpPr>
          <p:spPr>
            <a:xfrm>
              <a:off x="6347977" y="1669102"/>
              <a:ext cx="1154342" cy="895856"/>
            </a:xfrm>
            <a:custGeom>
              <a:avLst/>
              <a:gdLst>
                <a:gd name="connsiteX0" fmla="*/ 1154127 w 1154342"/>
                <a:gd name="connsiteY0" fmla="*/ 475978 h 895856"/>
                <a:gd name="connsiteX1" fmla="*/ 732522 w 1154342"/>
                <a:gd name="connsiteY1" fmla="*/ 895856 h 895856"/>
                <a:gd name="connsiteX2" fmla="*/ 0 w 1154342"/>
                <a:gd name="connsiteY2" fmla="*/ 593354 h 895856"/>
                <a:gd name="connsiteX3" fmla="*/ 0 w 1154342"/>
                <a:gd name="connsiteY3" fmla="*/ 0 h 895856"/>
                <a:gd name="connsiteX4" fmla="*/ 1154343 w 1154342"/>
                <a:gd name="connsiteY4" fmla="*/ 475978 h 8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342" h="895856">
                  <a:moveTo>
                    <a:pt x="1154127" y="475978"/>
                  </a:moveTo>
                  <a:lnTo>
                    <a:pt x="732522" y="895856"/>
                  </a:lnTo>
                  <a:cubicBezTo>
                    <a:pt x="519994" y="728207"/>
                    <a:pt x="268627" y="624424"/>
                    <a:pt x="0" y="593354"/>
                  </a:cubicBezTo>
                  <a:lnTo>
                    <a:pt x="0" y="0"/>
                  </a:lnTo>
                  <a:cubicBezTo>
                    <a:pt x="423547" y="34738"/>
                    <a:pt x="829401" y="202172"/>
                    <a:pt x="1154343" y="475978"/>
                  </a:cubicBezTo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5354F7E5-D0D9-BD72-3E21-08E5AA19F30C}"/>
                </a:ext>
              </a:extLst>
            </p:cNvPr>
            <p:cNvSpPr/>
            <p:nvPr/>
          </p:nvSpPr>
          <p:spPr>
            <a:xfrm>
              <a:off x="7343732" y="2406370"/>
              <a:ext cx="895856" cy="1154127"/>
            </a:xfrm>
            <a:custGeom>
              <a:avLst/>
              <a:gdLst>
                <a:gd name="connsiteX0" fmla="*/ 895640 w 895856"/>
                <a:gd name="connsiteY0" fmla="*/ 1154127 h 1154127"/>
                <a:gd name="connsiteX1" fmla="*/ 302287 w 895856"/>
                <a:gd name="connsiteY1" fmla="*/ 1154127 h 1154127"/>
                <a:gd name="connsiteX2" fmla="*/ 0 w 895856"/>
                <a:gd name="connsiteY2" fmla="*/ 421605 h 1154127"/>
                <a:gd name="connsiteX3" fmla="*/ 419879 w 895856"/>
                <a:gd name="connsiteY3" fmla="*/ 0 h 1154127"/>
                <a:gd name="connsiteX4" fmla="*/ 895856 w 895856"/>
                <a:gd name="connsiteY4" fmla="*/ 1154127 h 115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856" h="1154127">
                  <a:moveTo>
                    <a:pt x="895640" y="1154127"/>
                  </a:moveTo>
                  <a:lnTo>
                    <a:pt x="302287" y="1154127"/>
                  </a:lnTo>
                  <a:cubicBezTo>
                    <a:pt x="271432" y="885284"/>
                    <a:pt x="167434" y="633918"/>
                    <a:pt x="0" y="421605"/>
                  </a:cubicBezTo>
                  <a:lnTo>
                    <a:pt x="419879" y="0"/>
                  </a:lnTo>
                  <a:cubicBezTo>
                    <a:pt x="693469" y="324726"/>
                    <a:pt x="860902" y="730580"/>
                    <a:pt x="895856" y="1154127"/>
                  </a:cubicBezTo>
                </a:path>
              </a:pathLst>
            </a:custGeom>
            <a:solidFill>
              <a:srgbClr val="D73A4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42A99C2D-855A-0813-E295-4CC2FFCCC662}"/>
                </a:ext>
              </a:extLst>
            </p:cNvPr>
            <p:cNvSpPr/>
            <p:nvPr/>
          </p:nvSpPr>
          <p:spPr>
            <a:xfrm>
              <a:off x="4090644" y="2406586"/>
              <a:ext cx="895856" cy="1154126"/>
            </a:xfrm>
            <a:custGeom>
              <a:avLst/>
              <a:gdLst>
                <a:gd name="connsiteX0" fmla="*/ 895856 w 895856"/>
                <a:gd name="connsiteY0" fmla="*/ 421605 h 1154126"/>
                <a:gd name="connsiteX1" fmla="*/ 593570 w 895856"/>
                <a:gd name="connsiteY1" fmla="*/ 1154127 h 1154126"/>
                <a:gd name="connsiteX2" fmla="*/ 0 w 895856"/>
                <a:gd name="connsiteY2" fmla="*/ 1154127 h 1154126"/>
                <a:gd name="connsiteX3" fmla="*/ 475978 w 895856"/>
                <a:gd name="connsiteY3" fmla="*/ 0 h 1154126"/>
                <a:gd name="connsiteX4" fmla="*/ 895856 w 895856"/>
                <a:gd name="connsiteY4" fmla="*/ 421605 h 115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856" h="1154126">
                  <a:moveTo>
                    <a:pt x="895856" y="421605"/>
                  </a:moveTo>
                  <a:cubicBezTo>
                    <a:pt x="728207" y="633918"/>
                    <a:pt x="624424" y="885284"/>
                    <a:pt x="593570" y="1154127"/>
                  </a:cubicBezTo>
                  <a:lnTo>
                    <a:pt x="0" y="1154127"/>
                  </a:lnTo>
                  <a:cubicBezTo>
                    <a:pt x="34954" y="730796"/>
                    <a:pt x="202388" y="324726"/>
                    <a:pt x="475978" y="0"/>
                  </a:cubicBezTo>
                  <a:lnTo>
                    <a:pt x="895856" y="421605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12EF1D71-937E-91E8-546D-D37FBCC43819}"/>
                </a:ext>
              </a:extLst>
            </p:cNvPr>
            <p:cNvSpPr/>
            <p:nvPr/>
          </p:nvSpPr>
          <p:spPr>
            <a:xfrm>
              <a:off x="4090644" y="3926435"/>
              <a:ext cx="895640" cy="1153695"/>
            </a:xfrm>
            <a:custGeom>
              <a:avLst/>
              <a:gdLst>
                <a:gd name="connsiteX0" fmla="*/ 895641 w 895640"/>
                <a:gd name="connsiteY0" fmla="*/ 732306 h 1153695"/>
                <a:gd name="connsiteX1" fmla="*/ 475978 w 895640"/>
                <a:gd name="connsiteY1" fmla="*/ 1153695 h 1153695"/>
                <a:gd name="connsiteX2" fmla="*/ 0 w 895640"/>
                <a:gd name="connsiteY2" fmla="*/ 0 h 1153695"/>
                <a:gd name="connsiteX3" fmla="*/ 593570 w 895640"/>
                <a:gd name="connsiteY3" fmla="*/ 0 h 1153695"/>
                <a:gd name="connsiteX4" fmla="*/ 895641 w 895640"/>
                <a:gd name="connsiteY4" fmla="*/ 732306 h 115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640" h="1153695">
                  <a:moveTo>
                    <a:pt x="895641" y="732306"/>
                  </a:moveTo>
                  <a:lnTo>
                    <a:pt x="475978" y="1153695"/>
                  </a:lnTo>
                  <a:cubicBezTo>
                    <a:pt x="202388" y="829185"/>
                    <a:pt x="34954" y="423331"/>
                    <a:pt x="0" y="0"/>
                  </a:cubicBezTo>
                  <a:lnTo>
                    <a:pt x="593570" y="0"/>
                  </a:lnTo>
                  <a:cubicBezTo>
                    <a:pt x="624424" y="268412"/>
                    <a:pt x="727991" y="519994"/>
                    <a:pt x="895641" y="732306"/>
                  </a:cubicBezTo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F7FB4440-CCBC-3987-DE35-1E0DA3C08287}"/>
                </a:ext>
              </a:extLst>
            </p:cNvPr>
            <p:cNvSpPr/>
            <p:nvPr/>
          </p:nvSpPr>
          <p:spPr>
            <a:xfrm>
              <a:off x="4828128" y="4921975"/>
              <a:ext cx="1153911" cy="895856"/>
            </a:xfrm>
            <a:custGeom>
              <a:avLst/>
              <a:gdLst>
                <a:gd name="connsiteX0" fmla="*/ 1153911 w 1153911"/>
                <a:gd name="connsiteY0" fmla="*/ 302287 h 895856"/>
                <a:gd name="connsiteX1" fmla="*/ 1153911 w 1153911"/>
                <a:gd name="connsiteY1" fmla="*/ 895856 h 895856"/>
                <a:gd name="connsiteX2" fmla="*/ 0 w 1153911"/>
                <a:gd name="connsiteY2" fmla="*/ 419663 h 895856"/>
                <a:gd name="connsiteX3" fmla="*/ 421605 w 1153911"/>
                <a:gd name="connsiteY3" fmla="*/ 0 h 895856"/>
                <a:gd name="connsiteX4" fmla="*/ 1153911 w 1153911"/>
                <a:gd name="connsiteY4" fmla="*/ 302287 h 8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911" h="895856">
                  <a:moveTo>
                    <a:pt x="1153911" y="302287"/>
                  </a:moveTo>
                  <a:lnTo>
                    <a:pt x="1153911" y="895856"/>
                  </a:lnTo>
                  <a:cubicBezTo>
                    <a:pt x="730580" y="860903"/>
                    <a:pt x="324726" y="693469"/>
                    <a:pt x="0" y="419663"/>
                  </a:cubicBezTo>
                  <a:lnTo>
                    <a:pt x="421605" y="0"/>
                  </a:lnTo>
                  <a:cubicBezTo>
                    <a:pt x="634133" y="167650"/>
                    <a:pt x="885500" y="271432"/>
                    <a:pt x="1153911" y="302287"/>
                  </a:cubicBezTo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25D51CF1-8443-2CED-F84B-3970C8397221}"/>
                </a:ext>
              </a:extLst>
            </p:cNvPr>
            <p:cNvSpPr/>
            <p:nvPr/>
          </p:nvSpPr>
          <p:spPr>
            <a:xfrm>
              <a:off x="6347977" y="4922190"/>
              <a:ext cx="1154126" cy="895856"/>
            </a:xfrm>
            <a:custGeom>
              <a:avLst/>
              <a:gdLst>
                <a:gd name="connsiteX0" fmla="*/ 1154127 w 1154126"/>
                <a:gd name="connsiteY0" fmla="*/ 419663 h 895856"/>
                <a:gd name="connsiteX1" fmla="*/ 0 w 1154126"/>
                <a:gd name="connsiteY1" fmla="*/ 895856 h 895856"/>
                <a:gd name="connsiteX2" fmla="*/ 0 w 1154126"/>
                <a:gd name="connsiteY2" fmla="*/ 302502 h 895856"/>
                <a:gd name="connsiteX3" fmla="*/ 732522 w 1154126"/>
                <a:gd name="connsiteY3" fmla="*/ 0 h 895856"/>
                <a:gd name="connsiteX4" fmla="*/ 1153911 w 1154126"/>
                <a:gd name="connsiteY4" fmla="*/ 419663 h 8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126" h="895856">
                  <a:moveTo>
                    <a:pt x="1154127" y="419663"/>
                  </a:moveTo>
                  <a:cubicBezTo>
                    <a:pt x="829185" y="693469"/>
                    <a:pt x="423331" y="860902"/>
                    <a:pt x="0" y="895856"/>
                  </a:cubicBezTo>
                  <a:lnTo>
                    <a:pt x="0" y="302502"/>
                  </a:lnTo>
                  <a:cubicBezTo>
                    <a:pt x="268627" y="271432"/>
                    <a:pt x="520209" y="167649"/>
                    <a:pt x="732522" y="0"/>
                  </a:cubicBezTo>
                  <a:lnTo>
                    <a:pt x="1153911" y="419663"/>
                  </a:lnTo>
                  <a:close/>
                </a:path>
              </a:pathLst>
            </a:custGeom>
            <a:solidFill>
              <a:srgbClr val="E2BE8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1E991709-32DD-D168-4303-A733ACD56F29}"/>
                </a:ext>
              </a:extLst>
            </p:cNvPr>
            <p:cNvSpPr/>
            <p:nvPr/>
          </p:nvSpPr>
          <p:spPr>
            <a:xfrm>
              <a:off x="7343732" y="3926435"/>
              <a:ext cx="895640" cy="1153911"/>
            </a:xfrm>
            <a:custGeom>
              <a:avLst/>
              <a:gdLst>
                <a:gd name="connsiteX0" fmla="*/ 895640 w 895640"/>
                <a:gd name="connsiteY0" fmla="*/ 0 h 1153911"/>
                <a:gd name="connsiteX1" fmla="*/ 419663 w 895640"/>
                <a:gd name="connsiteY1" fmla="*/ 1153911 h 1153911"/>
                <a:gd name="connsiteX2" fmla="*/ 0 w 895640"/>
                <a:gd name="connsiteY2" fmla="*/ 732522 h 1153911"/>
                <a:gd name="connsiteX3" fmla="*/ 302071 w 895640"/>
                <a:gd name="connsiteY3" fmla="*/ 216 h 1153911"/>
                <a:gd name="connsiteX4" fmla="*/ 895640 w 895640"/>
                <a:gd name="connsiteY4" fmla="*/ 216 h 115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640" h="1153911">
                  <a:moveTo>
                    <a:pt x="895640" y="0"/>
                  </a:moveTo>
                  <a:cubicBezTo>
                    <a:pt x="860687" y="423331"/>
                    <a:pt x="693469" y="829185"/>
                    <a:pt x="419663" y="1153911"/>
                  </a:cubicBezTo>
                  <a:lnTo>
                    <a:pt x="0" y="732522"/>
                  </a:lnTo>
                  <a:cubicBezTo>
                    <a:pt x="167649" y="519994"/>
                    <a:pt x="271216" y="268627"/>
                    <a:pt x="302071" y="216"/>
                  </a:cubicBezTo>
                  <a:lnTo>
                    <a:pt x="895640" y="216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23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Tekstiruutu 16">
            <a:extLst>
              <a:ext uri="{FF2B5EF4-FFF2-40B4-BE49-F238E27FC236}">
                <a16:creationId xmlns:a16="http://schemas.microsoft.com/office/drawing/2014/main" id="{7B546314-C246-D058-1C33-54A6CFF27F65}"/>
              </a:ext>
            </a:extLst>
          </p:cNvPr>
          <p:cNvSpPr txBox="1"/>
          <p:nvPr/>
        </p:nvSpPr>
        <p:spPr>
          <a:xfrm>
            <a:off x="288916" y="1461430"/>
            <a:ext cx="27263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JULKISUUS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6043330-977C-79DB-C922-1161631FAD7D}"/>
              </a:ext>
            </a:extLst>
          </p:cNvPr>
          <p:cNvSpPr txBox="1"/>
          <p:nvPr/>
        </p:nvSpPr>
        <p:spPr>
          <a:xfrm>
            <a:off x="288916" y="2741603"/>
            <a:ext cx="27263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LUOTTAMUS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93DCA23-F37C-005C-0E41-43C1F542C279}"/>
              </a:ext>
            </a:extLst>
          </p:cNvPr>
          <p:cNvSpPr txBox="1"/>
          <p:nvPr/>
        </p:nvSpPr>
        <p:spPr>
          <a:xfrm>
            <a:off x="288916" y="4021776"/>
            <a:ext cx="27263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VIESTINTÄ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8E253A8A-F606-AF70-5388-FCA222964D75}"/>
              </a:ext>
            </a:extLst>
          </p:cNvPr>
          <p:cNvSpPr txBox="1"/>
          <p:nvPr/>
        </p:nvSpPr>
        <p:spPr>
          <a:xfrm>
            <a:off x="288916" y="5282714"/>
            <a:ext cx="27263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AVOIN DATA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2D675BF-E580-E3B2-DBB8-20052F9A0091}"/>
              </a:ext>
            </a:extLst>
          </p:cNvPr>
          <p:cNvSpPr txBox="1"/>
          <p:nvPr/>
        </p:nvSpPr>
        <p:spPr>
          <a:xfrm>
            <a:off x="8332278" y="1461430"/>
            <a:ext cx="37072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YMMÄRRETTÄVYYS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7F5ACA58-4D3E-7AF1-F8D4-7C3206D5995B}"/>
              </a:ext>
            </a:extLst>
          </p:cNvPr>
          <p:cNvSpPr txBox="1"/>
          <p:nvPr/>
        </p:nvSpPr>
        <p:spPr>
          <a:xfrm>
            <a:off x="8332278" y="2741603"/>
            <a:ext cx="37072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OSALLISUUS</a:t>
            </a:r>
            <a:endParaRPr kumimoji="0" lang="en-GB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F752B9D1-DE61-9273-FEF9-24B83D9BA758}"/>
              </a:ext>
            </a:extLst>
          </p:cNvPr>
          <p:cNvSpPr txBox="1"/>
          <p:nvPr/>
        </p:nvSpPr>
        <p:spPr>
          <a:xfrm>
            <a:off x="8332278" y="4021776"/>
            <a:ext cx="37072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AVOIN TOIMINT</a:t>
            </a:r>
            <a:r>
              <a:rPr kumimoji="0" lang="en-GB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</a:t>
            </a:r>
            <a:endParaRPr kumimoji="0" lang="fi-FI" sz="2600" b="0" i="0" u="none" strike="noStrike" kern="1100" cap="none" spc="1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4DACCC04-8591-EC71-7024-6AC8478D85C9}"/>
              </a:ext>
            </a:extLst>
          </p:cNvPr>
          <p:cNvSpPr txBox="1"/>
          <p:nvPr/>
        </p:nvSpPr>
        <p:spPr>
          <a:xfrm>
            <a:off x="6960589" y="5282714"/>
            <a:ext cx="507898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1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HALLINTO MAHDOLLISTAJANA</a:t>
            </a:r>
          </a:p>
        </p:txBody>
      </p:sp>
      <p:cxnSp>
        <p:nvCxnSpPr>
          <p:cNvPr id="22" name="Suora yhdysviiva 21">
            <a:extLst>
              <a:ext uri="{FF2B5EF4-FFF2-40B4-BE49-F238E27FC236}">
                <a16:creationId xmlns:a16="http://schemas.microsoft.com/office/drawing/2014/main" id="{7DA49DEE-BC3E-727C-3AFA-D438015A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916746" y="2911641"/>
            <a:ext cx="13711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22">
            <a:extLst>
              <a:ext uri="{FF2B5EF4-FFF2-40B4-BE49-F238E27FC236}">
                <a16:creationId xmlns:a16="http://schemas.microsoft.com/office/drawing/2014/main" id="{929CA74E-AA22-2256-B2B7-4DDB5D6B4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62726" y="4244496"/>
            <a:ext cx="1725171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4AF72F00-DA98-5048-01DB-CEF747ED7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916746" y="5552829"/>
            <a:ext cx="254559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327FF450-7323-CFD1-4B2E-3587A390B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46947" y="1687256"/>
            <a:ext cx="2815393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F87789B3-2E5A-A324-9A8A-6C8D1C04A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980208" y="2911641"/>
            <a:ext cx="1645055" cy="0"/>
          </a:xfrm>
          <a:prstGeom prst="line">
            <a:avLst/>
          </a:prstGeom>
          <a:ln>
            <a:solidFill>
              <a:srgbClr val="D73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87736865-8B99-FC62-8875-A2F02416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980208" y="4244496"/>
            <a:ext cx="68046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yhdysviiva 34">
            <a:extLst>
              <a:ext uri="{FF2B5EF4-FFF2-40B4-BE49-F238E27FC236}">
                <a16:creationId xmlns:a16="http://schemas.microsoft.com/office/drawing/2014/main" id="{DC5FAD38-7D34-BC0F-2897-2B5E9BB5C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53463" y="5552829"/>
            <a:ext cx="1516793" cy="0"/>
          </a:xfrm>
          <a:prstGeom prst="line">
            <a:avLst/>
          </a:prstGeom>
          <a:ln>
            <a:solidFill>
              <a:srgbClr val="E2BE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F83F1818-4FD7-3EB5-D068-AA9CF4B15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6805765" y="1687256"/>
            <a:ext cx="1526513" cy="2039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kstiruutu 41"/>
          <p:cNvSpPr txBox="1"/>
          <p:nvPr/>
        </p:nvSpPr>
        <p:spPr>
          <a:xfrm>
            <a:off x="6135671" y="4144819"/>
            <a:ext cx="2485608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000000"/>
                </a:solidFill>
              </a:rPr>
              <a:t>Tukipaketti virkamiehille</a:t>
            </a:r>
          </a:p>
        </p:txBody>
      </p:sp>
      <p:sp>
        <p:nvSpPr>
          <p:cNvPr id="43" name="Tekstiruutu 42"/>
          <p:cNvSpPr txBox="1"/>
          <p:nvPr/>
        </p:nvSpPr>
        <p:spPr>
          <a:xfrm>
            <a:off x="7198397" y="4535537"/>
            <a:ext cx="2996707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000000"/>
                </a:solidFill>
              </a:rPr>
              <a:t>Avoimuuspeli organisaatioille</a:t>
            </a:r>
          </a:p>
        </p:txBody>
      </p:sp>
      <p:sp>
        <p:nvSpPr>
          <p:cNvPr id="44" name="Tekstiruutu 43"/>
          <p:cNvSpPr txBox="1"/>
          <p:nvPr/>
        </p:nvSpPr>
        <p:spPr>
          <a:xfrm>
            <a:off x="8114715" y="4898202"/>
            <a:ext cx="2822371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000000"/>
                </a:solidFill>
              </a:rPr>
              <a:t>Avoimuus-</a:t>
            </a:r>
            <a:r>
              <a:rPr lang="fi-FI" dirty="0" err="1">
                <a:solidFill>
                  <a:srgbClr val="000000"/>
                </a:solidFill>
              </a:rPr>
              <a:t>eOppiva</a:t>
            </a:r>
            <a:r>
              <a:rPr lang="fi-FI" dirty="0">
                <a:solidFill>
                  <a:srgbClr val="000000"/>
                </a:solidFill>
              </a:rPr>
              <a:t>-koulutus</a:t>
            </a:r>
          </a:p>
        </p:txBody>
      </p:sp>
    </p:spTree>
    <p:extLst>
      <p:ext uri="{BB962C8B-B14F-4D97-AF65-F5344CB8AC3E}">
        <p14:creationId xmlns:p14="http://schemas.microsoft.com/office/powerpoint/2010/main" val="150897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-teema">
  <a:themeElements>
    <a:clrScheme name="Mukautettu 76">
      <a:dk1>
        <a:srgbClr val="1D2362"/>
      </a:dk1>
      <a:lt1>
        <a:sysClr val="window" lastClr="FFFFFF"/>
      </a:lt1>
      <a:dk2>
        <a:srgbClr val="1D2362"/>
      </a:dk2>
      <a:lt2>
        <a:srgbClr val="E7E6E6"/>
      </a:lt2>
      <a:accent1>
        <a:srgbClr val="FA5E42"/>
      </a:accent1>
      <a:accent2>
        <a:srgbClr val="C6D56D"/>
      </a:accent2>
      <a:accent3>
        <a:srgbClr val="FFCE44"/>
      </a:accent3>
      <a:accent4>
        <a:srgbClr val="0072BB"/>
      </a:accent4>
      <a:accent5>
        <a:srgbClr val="66B1E2"/>
      </a:accent5>
      <a:accent6>
        <a:srgbClr val="834E95"/>
      </a:accent6>
      <a:hlink>
        <a:srgbClr val="1D2362"/>
      </a:hlink>
      <a:folHlink>
        <a:srgbClr val="FA5E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Mukautettu 76">
      <a:dk1>
        <a:srgbClr val="1D2362"/>
      </a:dk1>
      <a:lt1>
        <a:sysClr val="window" lastClr="FFFFFF"/>
      </a:lt1>
      <a:dk2>
        <a:srgbClr val="1D2362"/>
      </a:dk2>
      <a:lt2>
        <a:srgbClr val="E7E6E6"/>
      </a:lt2>
      <a:accent1>
        <a:srgbClr val="FA5E42"/>
      </a:accent1>
      <a:accent2>
        <a:srgbClr val="C6D56D"/>
      </a:accent2>
      <a:accent3>
        <a:srgbClr val="FFCE44"/>
      </a:accent3>
      <a:accent4>
        <a:srgbClr val="0072BB"/>
      </a:accent4>
      <a:accent5>
        <a:srgbClr val="66B1E2"/>
      </a:accent5>
      <a:accent6>
        <a:srgbClr val="834E95"/>
      </a:accent6>
      <a:hlink>
        <a:srgbClr val="1D2362"/>
      </a:hlink>
      <a:folHlink>
        <a:srgbClr val="FA5E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mpusOrganizationTaxHTField0 xmlns="c138b538-c2fd-4cca-8c26-6e4e32e5a042">
      <Terms xmlns="http://schemas.microsoft.com/office/infopath/2007/PartnerControls"/>
    </KampusOrganizationTaxHTField0>
    <KampusKeywordsTaxHTField0 xmlns="c138b538-c2fd-4cca-8c26-6e4e32e5a042">
      <Terms xmlns="http://schemas.microsoft.com/office/infopath/2007/PartnerControls"/>
    </KampusKeywordsTaxHTField0>
    <TaxCatchAll xmlns="c138b538-c2fd-4cca-8c26-6e4e32e5a042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Kampus asiakirja" ma:contentTypeID="0x010100B5FAB64B6C204DD994D3FAC0C34E2BFF00C087D05D5E93074A8B7C2425936B369C" ma:contentTypeVersion="3" ma:contentTypeDescription="Kampus asiakirja" ma:contentTypeScope="" ma:versionID="e930bd6e5211a0bbda688ab3c6cb41ee">
  <xsd:schema xmlns:xsd="http://www.w3.org/2001/XMLSchema" xmlns:xs="http://www.w3.org/2001/XMLSchema" xmlns:p="http://schemas.microsoft.com/office/2006/metadata/properties" xmlns:ns2="c138b538-c2fd-4cca-8c26-6e4e32e5a042" targetNamespace="http://schemas.microsoft.com/office/2006/metadata/properties" ma:root="true" ma:fieldsID="9687b07eee12852b91d5469a79ea8ba4" ns2:_="">
    <xsd:import namespace="c138b538-c2fd-4cca-8c26-6e4e32e5a042"/>
    <xsd:element name="properties">
      <xsd:complexType>
        <xsd:sequence>
          <xsd:element name="documentManagement">
            <xsd:complexType>
              <xsd:all>
                <xsd:element ref="ns2:KampusOrganizationTaxHTField0" minOccurs="0"/>
                <xsd:element ref="ns2:KampusKeywordsTaxHTField0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8b538-c2fd-4cca-8c26-6e4e32e5a042" elementFormDefault="qualified">
    <xsd:import namespace="http://schemas.microsoft.com/office/2006/documentManagement/types"/>
    <xsd:import namespace="http://schemas.microsoft.com/office/infopath/2007/PartnerControls"/>
    <xsd:element name="KampusOrganizationTaxHTField0" ma:index="2" nillable="true" ma:taxonomy="true" ma:internalName="KampusOrganizationTaxHTField0" ma:taxonomyFieldName="KampusOrganization" ma:displayName="Organisaatio" ma:readOnly="false" ma:default="" ma:fieldId="{2db0ae7a-6cf0-4985-ba6a-e776373147cc}" ma:taxonomyMulti="true" ma:sspId="acce3c4a-091f-4b07-a6c7-e4a083e8073a" ma:termSetId="96581ae4-b9dd-471b-b644-43b1ab68b7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ampusKeywordsTaxHTField0" ma:index="4" nillable="true" ma:taxonomy="true" ma:internalName="KampusKeywordsTaxHTField0" ma:taxonomyFieldName="KampusKeywords" ma:displayName="Asiasanat" ma:default="" ma:fieldId="{1b40a1dd-212b-4729-a26e-8a2bffa86a15}" ma:taxonomyMulti="true" ma:sspId="acce3c4a-091f-4b07-a6c7-e4a083e8073a" ma:termSetId="c57e3b40-808e-4864-abb2-3453a6c26e7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c0a521a4-3052-45b0-a067-676990d12f95}" ma:internalName="TaxCatchAll" ma:showField="CatchAllData" ma:web="084fb33a-be69-45ec-82ac-512a1c8e48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c0a521a4-3052-45b0-a067-676990d12f95}" ma:internalName="TaxCatchAllLabel" ma:readOnly="true" ma:showField="CatchAllDataLabel" ma:web="084fb33a-be69-45ec-82ac-512a1c8e48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Sisältölaji"/>
        <xsd:element ref="dc:title" minOccurs="0" maxOccurs="1" ma:index="0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acce3c4a-091f-4b07-a6c7-e4a083e8073a" ContentTypeId="0x010100B5FAB64B6C204DD994D3FAC0C34E2BFF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D70D1C-4341-4F01-A648-4A9330050077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c138b538-c2fd-4cca-8c26-6e4e32e5a04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B2B0DAF-A356-4017-9C27-D73A9843FD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38b538-c2fd-4cca-8c26-6e4e32e5a0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B7DC3A-B5E2-4A01-AD7D-A0A014174F67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75B02A4D-A7DE-4A0E-A99C-41E572D088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1493</Words>
  <Application>Microsoft Office PowerPoint</Application>
  <PresentationFormat>Laajakuva</PresentationFormat>
  <Paragraphs>297</Paragraphs>
  <Slides>28</Slides>
  <Notes>16</Notes>
  <HiddenSlides>1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Segoe UI</vt:lpstr>
      <vt:lpstr>Segoe UI Black</vt:lpstr>
      <vt:lpstr>Times New Roman</vt:lpstr>
      <vt:lpstr>1_Office-teema</vt:lpstr>
      <vt:lpstr>Office-teema</vt:lpstr>
      <vt:lpstr>2_Office-teema</vt:lpstr>
      <vt:lpstr>PowerPoint-esitys</vt:lpstr>
      <vt:lpstr>PowerPoint-esitys</vt:lpstr>
      <vt:lpstr>Avoin hallinto  -tietoisku</vt:lpstr>
      <vt:lpstr>PowerPoint-esitys</vt:lpstr>
      <vt:lpstr>Avoin hallinto</vt:lpstr>
      <vt:lpstr>Avoin hallinto</vt:lpstr>
      <vt:lpstr>Avoin hallinto</vt:lpstr>
      <vt:lpstr>Avoin hallinto</vt:lpstr>
      <vt:lpstr>Avoin hallinto</vt:lpstr>
      <vt:lpstr>Avoin hallinto</vt:lpstr>
      <vt:lpstr>Avoin hallinto</vt:lpstr>
      <vt:lpstr>Avoin hallinto</vt:lpstr>
      <vt:lpstr>Avoin hallinto</vt:lpstr>
      <vt:lpstr>Avoin hallinto</vt:lpstr>
      <vt:lpstr>PowerPoint-esitys</vt:lpstr>
      <vt:lpstr>Viides toimintaohjelma lyhyesti  </vt:lpstr>
      <vt:lpstr>Kansalliset dialogit ja kohtaamiset palveluissa  1.1. Vahvistamme politiikkatoimien valmistelussa osallisuutta, yhteistä ymmärrystä ja tietopohjaa dialogien avulla. </vt:lpstr>
      <vt:lpstr>Kansalliset dialogit ja kohtaamiset palveluissa  1.2. Tuemme demokratiaa parantamalla kohtaamisia julkisissa palveluissa </vt:lpstr>
      <vt:lpstr>Luotettava tieto ja yhteistyö vahvistavat osaamista ja osallisuutta  2.1. Torjumme yhteistyössä tahallista ja tahatonta väärän tiedon levittämistä (mis- ja disinformaatio) osaamisen ja luotettavan tiedon avulla. </vt:lpstr>
      <vt:lpstr>Luotettava tieto ja yhteistyö vahvistavat osaamista ja osallisuutta   2.2. Vakiinnutamme avoimen hallinnon kansalaisjärjestöakatemian toimintamallin valtakunnallisesti ja alueellisesti yhteistyön syventämiseksi</vt:lpstr>
      <vt:lpstr>Tuetaan avoimen hallinnon toimijoita kotimaassa ja kansainvälisesti  3.1. Tehostamme avoimen hallinnon hyvien käytäntöjen jakamista. </vt:lpstr>
      <vt:lpstr>Tuetaan avoimen hallinnon toimijoita kotimaassa ja kansainvälisesti  3.2. Käynnistämme Avoin demokratian -verkoston </vt:lpstr>
      <vt:lpstr>Linkkejä taustoittavaan aineistoon</vt:lpstr>
      <vt:lpstr>Linkkejä eOppiva-koulutuksiin</vt:lpstr>
      <vt:lpstr>PowerPoint-esitys</vt:lpstr>
      <vt:lpstr>PowerPoint-esitys</vt:lpstr>
      <vt:lpstr>Kiitos, kun olet mukana  Avoin demokratia -verkostossa!</vt:lpstr>
      <vt:lpstr>Verkoston Neuvonantajat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Holkeri Katju (VM);Pauliina Pussinen (VM)</dc:creator>
  <cp:lastModifiedBy>Alanko Ira (VM)</cp:lastModifiedBy>
  <cp:revision>55</cp:revision>
  <dcterms:created xsi:type="dcterms:W3CDTF">2023-09-28T08:38:07Z</dcterms:created>
  <dcterms:modified xsi:type="dcterms:W3CDTF">2024-02-14T06:11:56Z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0x010100B5FAB64B6C204DD994D3FAC0C34E2BFF00C087D05D5E93074A8B7C2425936B369C</vt:lpwstr>
  </property>
  <property fmtid="{D5CDD505-2E9C-101B-9397-08002B2CF9AE}" pid="3" name="KampusOrganization">
    <vt:lpwstr/>
  </property>
  <property fmtid="{D5CDD505-2E9C-101B-9397-08002B2CF9AE}" pid="4" name="KampusKeywords">
    <vt:lpwstr/>
  </property>
</Properties>
</file>